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72" r:id="rId2"/>
    <p:sldId id="273" r:id="rId3"/>
    <p:sldId id="333" r:id="rId4"/>
    <p:sldId id="285" r:id="rId5"/>
    <p:sldId id="329" r:id="rId6"/>
    <p:sldId id="311" r:id="rId7"/>
    <p:sldId id="328" r:id="rId8"/>
    <p:sldId id="287" r:id="rId9"/>
    <p:sldId id="327" r:id="rId10"/>
    <p:sldId id="289" r:id="rId11"/>
    <p:sldId id="312" r:id="rId12"/>
    <p:sldId id="314" r:id="rId13"/>
    <p:sldId id="315" r:id="rId14"/>
    <p:sldId id="281" r:id="rId15"/>
    <p:sldId id="316" r:id="rId16"/>
    <p:sldId id="330" r:id="rId17"/>
    <p:sldId id="331" r:id="rId18"/>
    <p:sldId id="332" r:id="rId19"/>
    <p:sldId id="322" r:id="rId20"/>
    <p:sldId id="291" r:id="rId21"/>
    <p:sldId id="298" r:id="rId22"/>
    <p:sldId id="271" r:id="rId23"/>
    <p:sldId id="276" r:id="rId24"/>
    <p:sldId id="306" r:id="rId25"/>
    <p:sldId id="325" r:id="rId26"/>
    <p:sldId id="323" r:id="rId27"/>
    <p:sldId id="304" r:id="rId28"/>
    <p:sldId id="324" r:id="rId29"/>
    <p:sldId id="278" r:id="rId30"/>
    <p:sldId id="280" r:id="rId31"/>
    <p:sldId id="32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0" autoAdjust="0"/>
    <p:restoredTop sz="96357" autoAdjust="0"/>
  </p:normalViewPr>
  <p:slideViewPr>
    <p:cSldViewPr snapToGrid="0" snapToObjects="1">
      <p:cViewPr>
        <p:scale>
          <a:sx n="110" d="100"/>
          <a:sy n="110" d="100"/>
        </p:scale>
        <p:origin x="2088" y="192"/>
      </p:cViewPr>
      <p:guideLst/>
    </p:cSldViewPr>
  </p:slideViewPr>
  <p:outlineViewPr>
    <p:cViewPr>
      <p:scale>
        <a:sx n="33" d="100"/>
        <a:sy n="33" d="100"/>
      </p:scale>
      <p:origin x="0" y="-1440"/>
    </p:cViewPr>
  </p:outlineViewPr>
  <p:notesTextViewPr>
    <p:cViewPr>
      <p:scale>
        <a:sx n="114" d="100"/>
        <a:sy n="114" d="100"/>
      </p:scale>
      <p:origin x="0" y="0"/>
    </p:cViewPr>
  </p:notesTextViewPr>
  <p:sorterViewPr>
    <p:cViewPr>
      <p:scale>
        <a:sx n="66" d="100"/>
        <a:sy n="66" d="100"/>
      </p:scale>
      <p:origin x="0" y="0"/>
    </p:cViewPr>
  </p:sorterViewPr>
  <p:notesViewPr>
    <p:cSldViewPr snapToGrid="0" snapToObjects="1">
      <p:cViewPr varScale="1">
        <p:scale>
          <a:sx n="83" d="100"/>
          <a:sy n="83" d="100"/>
        </p:scale>
        <p:origin x="21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userId="0494508a-e73e-4333-90de-5e2d322c92e3" providerId="ADAL" clId="{47191BE5-A5AE-4F7B-BAD2-9636F723848A}"/>
    <pc:docChg chg="undo modSld">
      <pc:chgData name="Alex" userId="0494508a-e73e-4333-90de-5e2d322c92e3" providerId="ADAL" clId="{47191BE5-A5AE-4F7B-BAD2-9636F723848A}" dt="2020-09-13T19:33:25.795" v="35" actId="1076"/>
      <pc:docMkLst>
        <pc:docMk/>
      </pc:docMkLst>
      <pc:sldChg chg="modSp">
        <pc:chgData name="Alex" userId="0494508a-e73e-4333-90de-5e2d322c92e3" providerId="ADAL" clId="{47191BE5-A5AE-4F7B-BAD2-9636F723848A}" dt="2020-09-13T19:33:25.795" v="35" actId="1076"/>
        <pc:sldMkLst>
          <pc:docMk/>
          <pc:sldMk cId="2561344975" sldId="298"/>
        </pc:sldMkLst>
        <pc:spChg chg="mod">
          <ac:chgData name="Alex" userId="0494508a-e73e-4333-90de-5e2d322c92e3" providerId="ADAL" clId="{47191BE5-A5AE-4F7B-BAD2-9636F723848A}" dt="2020-09-13T19:33:23.922" v="26" actId="1076"/>
          <ac:spMkLst>
            <pc:docMk/>
            <pc:sldMk cId="2561344975" sldId="298"/>
            <ac:spMk id="3" creationId="{214513F0-426D-7145-AB0C-31F973B501E8}"/>
          </ac:spMkLst>
        </pc:spChg>
        <pc:spChg chg="mod">
          <ac:chgData name="Alex" userId="0494508a-e73e-4333-90de-5e2d322c92e3" providerId="ADAL" clId="{47191BE5-A5AE-4F7B-BAD2-9636F723848A}" dt="2020-09-13T19:33:23.781" v="25" actId="1076"/>
          <ac:spMkLst>
            <pc:docMk/>
            <pc:sldMk cId="2561344975" sldId="298"/>
            <ac:spMk id="15" creationId="{F68B01F1-62D0-D44B-B4F6-E279F4170A1F}"/>
          </ac:spMkLst>
        </pc:spChg>
        <pc:spChg chg="mod">
          <ac:chgData name="Alex" userId="0494508a-e73e-4333-90de-5e2d322c92e3" providerId="ADAL" clId="{47191BE5-A5AE-4F7B-BAD2-9636F723848A}" dt="2020-09-13T19:33:23.110" v="21" actId="1076"/>
          <ac:spMkLst>
            <pc:docMk/>
            <pc:sldMk cId="2561344975" sldId="298"/>
            <ac:spMk id="22" creationId="{6145CAA7-EB99-2A4A-BE0D-725F5E337590}"/>
          </ac:spMkLst>
        </pc:spChg>
        <pc:picChg chg="mod">
          <ac:chgData name="Alex" userId="0494508a-e73e-4333-90de-5e2d322c92e3" providerId="ADAL" clId="{47191BE5-A5AE-4F7B-BAD2-9636F723848A}" dt="2020-09-13T19:33:24.827" v="32" actId="1076"/>
          <ac:picMkLst>
            <pc:docMk/>
            <pc:sldMk cId="2561344975" sldId="298"/>
            <ac:picMk id="16" creationId="{94B187C7-D55D-3C4B-AEFD-8BDE5A77742B}"/>
          </ac:picMkLst>
        </pc:picChg>
        <pc:picChg chg="mod">
          <ac:chgData name="Alex" userId="0494508a-e73e-4333-90de-5e2d322c92e3" providerId="ADAL" clId="{47191BE5-A5AE-4F7B-BAD2-9636F723848A}" dt="2020-09-13T19:33:24.670" v="31" actId="1076"/>
          <ac:picMkLst>
            <pc:docMk/>
            <pc:sldMk cId="2561344975" sldId="298"/>
            <ac:picMk id="20" creationId="{942EBBA8-A3CE-7249-A5F5-68725E7C1AC5}"/>
          </ac:picMkLst>
        </pc:picChg>
        <pc:picChg chg="mod">
          <ac:chgData name="Alex" userId="0494508a-e73e-4333-90de-5e2d322c92e3" providerId="ADAL" clId="{47191BE5-A5AE-4F7B-BAD2-9636F723848A}" dt="2020-09-13T19:33:25.795" v="35" actId="1076"/>
          <ac:picMkLst>
            <pc:docMk/>
            <pc:sldMk cId="2561344975" sldId="298"/>
            <ac:picMk id="24" creationId="{EB29C147-52CF-924A-AF76-CD1DA7AEA31B}"/>
          </ac:picMkLst>
        </pc:picChg>
        <pc:picChg chg="mod">
          <ac:chgData name="Alex" userId="0494508a-e73e-4333-90de-5e2d322c92e3" providerId="ADAL" clId="{47191BE5-A5AE-4F7B-BAD2-9636F723848A}" dt="2020-09-13T19:33:25.015" v="33" actId="1076"/>
          <ac:picMkLst>
            <pc:docMk/>
            <pc:sldMk cId="2561344975" sldId="298"/>
            <ac:picMk id="27" creationId="{A3571F7F-E332-2C45-BEDC-1DADA907689D}"/>
          </ac:picMkLst>
        </pc:picChg>
        <pc:cxnChg chg="mod">
          <ac:chgData name="Alex" userId="0494508a-e73e-4333-90de-5e2d322c92e3" providerId="ADAL" clId="{47191BE5-A5AE-4F7B-BAD2-9636F723848A}" dt="2020-09-13T19:33:24.514" v="30" actId="1076"/>
          <ac:cxnSpMkLst>
            <pc:docMk/>
            <pc:sldMk cId="2561344975" sldId="298"/>
            <ac:cxnSpMk id="14" creationId="{ED2FC19F-5AE5-6645-AD7E-14E1575795C1}"/>
          </ac:cxnSpMkLst>
        </pc:cxnChg>
        <pc:cxnChg chg="mod">
          <ac:chgData name="Alex" userId="0494508a-e73e-4333-90de-5e2d322c92e3" providerId="ADAL" clId="{47191BE5-A5AE-4F7B-BAD2-9636F723848A}" dt="2020-09-13T19:33:24.374" v="29" actId="1076"/>
          <ac:cxnSpMkLst>
            <pc:docMk/>
            <pc:sldMk cId="2561344975" sldId="298"/>
            <ac:cxnSpMk id="18" creationId="{63422F79-3EF9-CE4A-B73D-400452AD58A0}"/>
          </ac:cxnSpMkLst>
        </pc:cxnChg>
        <pc:cxnChg chg="mod">
          <ac:chgData name="Alex" userId="0494508a-e73e-4333-90de-5e2d322c92e3" providerId="ADAL" clId="{47191BE5-A5AE-4F7B-BAD2-9636F723848A}" dt="2020-09-13T19:33:24.078" v="27" actId="1076"/>
          <ac:cxnSpMkLst>
            <pc:docMk/>
            <pc:sldMk cId="2561344975" sldId="298"/>
            <ac:cxnSpMk id="21" creationId="{56F4F36C-C243-3045-9216-A4B3FED20879}"/>
          </ac:cxnSpMkLst>
        </pc:cxnChg>
        <pc:cxnChg chg="mod">
          <ac:chgData name="Alex" userId="0494508a-e73e-4333-90de-5e2d322c92e3" providerId="ADAL" clId="{47191BE5-A5AE-4F7B-BAD2-9636F723848A}" dt="2020-09-13T19:33:24.218" v="28" actId="1076"/>
          <ac:cxnSpMkLst>
            <pc:docMk/>
            <pc:sldMk cId="2561344975" sldId="298"/>
            <ac:cxnSpMk id="30" creationId="{0F541FB0-8860-8F4B-B206-4215AF49181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EE55E-C614-8F4B-A897-101BB34162AA}" type="datetimeFigureOut">
              <a:rPr lang="en-US" smtClean="0"/>
              <a:t>9/13/2020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B1E05-673C-634C-98FA-49D7B69DB337}" type="slidenum">
              <a:rPr lang="en-US" smtClean="0"/>
              <a:t>‹#›</a:t>
            </a:fld>
            <a:endParaRPr lang="en-US"/>
          </a:p>
        </p:txBody>
      </p:sp>
    </p:spTree>
    <p:extLst>
      <p:ext uri="{BB962C8B-B14F-4D97-AF65-F5344CB8AC3E}">
        <p14:creationId xmlns:p14="http://schemas.microsoft.com/office/powerpoint/2010/main" val="382905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Introduce self</a:t>
            </a:r>
          </a:p>
          <a:p>
            <a:endParaRPr lang="en-US" dirty="0"/>
          </a:p>
          <a:p>
            <a:r>
              <a:rPr lang="en-CA" b="1" dirty="0"/>
              <a:t>Good afternoon everyone, today I will be presenting some research myself and joe Desloges completed on the sediment record of glacier-fed Cariboo Lake in </a:t>
            </a:r>
            <a:r>
              <a:rPr lang="en-CA" b="1" dirty="0" err="1"/>
              <a:t>british</a:t>
            </a:r>
            <a:r>
              <a:rPr lang="en-CA" b="1" dirty="0"/>
              <a:t> Columbia and the linkage between sediment accumulation and past climate changes.</a:t>
            </a:r>
            <a:endParaRPr lang="en-US" dirty="0"/>
          </a:p>
          <a:p>
            <a:r>
              <a:rPr lang="en-US" dirty="0"/>
              <a:t>Timings:</a:t>
            </a:r>
          </a:p>
          <a:p>
            <a:r>
              <a:rPr lang="en-US" dirty="0"/>
              <a:t>13:55.35 , a bit rushed.</a:t>
            </a:r>
          </a:p>
          <a:p>
            <a:endParaRPr lang="en-US" dirty="0"/>
          </a:p>
          <a:p>
            <a:r>
              <a:rPr lang="en-US" dirty="0"/>
              <a:t>2:26:00</a:t>
            </a:r>
          </a:p>
        </p:txBody>
      </p:sp>
      <p:sp>
        <p:nvSpPr>
          <p:cNvPr id="4" name="Slide Number Placeholder 3"/>
          <p:cNvSpPr>
            <a:spLocks noGrp="1"/>
          </p:cNvSpPr>
          <p:nvPr>
            <p:ph type="sldNum" sz="quarter" idx="10"/>
          </p:nvPr>
        </p:nvSpPr>
        <p:spPr/>
        <p:txBody>
          <a:bodyPr/>
          <a:lstStyle/>
          <a:p>
            <a:fld id="{A76B1E05-673C-634C-98FA-49D7B69DB337}" type="slidenum">
              <a:rPr lang="en-US" smtClean="0"/>
              <a:t>1</a:t>
            </a:fld>
            <a:endParaRPr lang="en-US"/>
          </a:p>
        </p:txBody>
      </p:sp>
    </p:spTree>
    <p:extLst>
      <p:ext uri="{BB962C8B-B14F-4D97-AF65-F5344CB8AC3E}">
        <p14:creationId xmlns:p14="http://schemas.microsoft.com/office/powerpoint/2010/main" val="186949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dirty="0"/>
              <a:t>To analyze the Cariboo Lake sediment stratigraphy </a:t>
            </a:r>
          </a:p>
          <a:p>
            <a:pPr marL="228600" indent="-228600">
              <a:buAutoNum type="arabicPeriod"/>
            </a:pPr>
            <a:endParaRPr lang="en-US" dirty="0"/>
          </a:p>
          <a:p>
            <a:pPr marL="228600" indent="-228600">
              <a:buAutoNum type="arabicPeriod"/>
            </a:pPr>
            <a:r>
              <a:rPr lang="en-US" dirty="0"/>
              <a:t>A  </a:t>
            </a:r>
            <a:r>
              <a:rPr lang="en-US" b="1" dirty="0"/>
              <a:t>sub-bottom acoustic survey</a:t>
            </a:r>
            <a:r>
              <a:rPr lang="en-US" dirty="0"/>
              <a:t> provided a </a:t>
            </a:r>
            <a:r>
              <a:rPr lang="en-US" b="1" dirty="0"/>
              <a:t>coarse resolution representation of the </a:t>
            </a:r>
            <a:r>
              <a:rPr lang="en-US" b="1" dirty="0" err="1"/>
              <a:t>cariboo</a:t>
            </a:r>
            <a:r>
              <a:rPr lang="en-US" b="1" dirty="0"/>
              <a:t> lake Holocene sediment stratigraphy </a:t>
            </a:r>
          </a:p>
          <a:p>
            <a:pPr marL="228600" indent="-228600">
              <a:buAutoNum type="arabicPeriod"/>
            </a:pPr>
            <a:r>
              <a:rPr lang="en-US" b="1" dirty="0"/>
              <a:t>Water column analyses </a:t>
            </a:r>
            <a:r>
              <a:rPr lang="en-US" dirty="0"/>
              <a:t>including </a:t>
            </a:r>
            <a:r>
              <a:rPr lang="en-US" b="1" dirty="0"/>
              <a:t>temperature and turbidity </a:t>
            </a:r>
            <a:r>
              <a:rPr lang="en-US" dirty="0"/>
              <a:t>provided information about the stratigraphy of the lake water column and potential mechanisms for sediment inflow.</a:t>
            </a:r>
          </a:p>
          <a:p>
            <a:pPr marL="228600" indent="-228600">
              <a:buAutoNum type="arabicPeriod"/>
            </a:pPr>
            <a:r>
              <a:rPr lang="en-US" b="1" dirty="0"/>
              <a:t>Ekman short cores </a:t>
            </a:r>
            <a:r>
              <a:rPr lang="en-US" dirty="0"/>
              <a:t>were analyzed for laminae thickness, organic content, and sediment grain diameter which indicated </a:t>
            </a:r>
            <a:r>
              <a:rPr lang="en-US" b="1" dirty="0"/>
              <a:t>how sediment delivery varied spatially across the lake</a:t>
            </a:r>
          </a:p>
          <a:p>
            <a:pPr marL="228600" indent="-228600">
              <a:buAutoNum type="arabicPeriod"/>
            </a:pPr>
            <a:r>
              <a:rPr lang="en-US" dirty="0"/>
              <a:t>The </a:t>
            </a:r>
            <a:r>
              <a:rPr lang="en-US" b="1" dirty="0"/>
              <a:t>Long Vibrocores </a:t>
            </a:r>
            <a:r>
              <a:rPr lang="en-US" dirty="0"/>
              <a:t>were also analyzed for laminae thickness, organic content, and grain size diameter which </a:t>
            </a:r>
            <a:r>
              <a:rPr lang="en-US" b="1" dirty="0"/>
              <a:t>provided a record of how sediment delivery changed through time.</a:t>
            </a:r>
          </a:p>
          <a:p>
            <a:pPr marL="228600" indent="-228600">
              <a:buAutoNum type="arabicPeriod"/>
            </a:pPr>
            <a:r>
              <a:rPr lang="en-US" b="1" dirty="0"/>
              <a:t>AMS radiocarbon dates</a:t>
            </a:r>
            <a:r>
              <a:rPr lang="en-US" dirty="0"/>
              <a:t> were analyzed on twigs to confirm </a:t>
            </a:r>
            <a:r>
              <a:rPr lang="en-US" b="1" dirty="0"/>
              <a:t>our hypothesis that the sediment laminae were annual in nature. </a:t>
            </a:r>
          </a:p>
          <a:p>
            <a:endParaRPr lang="en-US" dirty="0"/>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10</a:t>
            </a:fld>
            <a:endParaRPr lang="en-US"/>
          </a:p>
        </p:txBody>
      </p:sp>
    </p:spTree>
    <p:extLst>
      <p:ext uri="{BB962C8B-B14F-4D97-AF65-F5344CB8AC3E}">
        <p14:creationId xmlns:p14="http://schemas.microsoft.com/office/powerpoint/2010/main" val="2278986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analyze the Cariboo Lake sediment stratigraphy </a:t>
            </a:r>
          </a:p>
          <a:p>
            <a:pPr marL="228600" indent="-228600">
              <a:buAutoNum type="arabicPeriod"/>
            </a:pPr>
            <a:endParaRPr lang="en-US" dirty="0"/>
          </a:p>
          <a:p>
            <a:pPr marL="228600" indent="-228600">
              <a:buAutoNum type="arabicPeriod"/>
            </a:pPr>
            <a:r>
              <a:rPr lang="en-US" dirty="0"/>
              <a:t>A  sub-bottom acoustic survey provided a </a:t>
            </a:r>
            <a:r>
              <a:rPr lang="en-US" b="1" dirty="0"/>
              <a:t>coarse resolution representation of the </a:t>
            </a:r>
            <a:r>
              <a:rPr lang="en-US" b="1" dirty="0" err="1"/>
              <a:t>cariboo</a:t>
            </a:r>
            <a:r>
              <a:rPr lang="en-US" b="1" dirty="0"/>
              <a:t> lake Holocene sediment stratigraphy </a:t>
            </a:r>
          </a:p>
          <a:p>
            <a:pPr marL="228600" indent="-228600">
              <a:buAutoNum type="arabicPeriod"/>
            </a:pPr>
            <a:r>
              <a:rPr lang="en-US" dirty="0"/>
              <a:t>Water column analyses including </a:t>
            </a:r>
            <a:r>
              <a:rPr lang="en-US" b="1" dirty="0"/>
              <a:t>temperature and turbidity </a:t>
            </a:r>
            <a:r>
              <a:rPr lang="en-US" dirty="0"/>
              <a:t>provided information about the stratigraphy of the lake water column and potential mechanisms for sediment inflow.</a:t>
            </a:r>
          </a:p>
          <a:p>
            <a:pPr marL="228600" indent="-228600">
              <a:buAutoNum type="arabicPeriod"/>
            </a:pPr>
            <a:r>
              <a:rPr lang="en-US" dirty="0"/>
              <a:t>Ekman short cores were analyzed for laminae thickness, organic content, and sediment grain diameter which indicated how sediment delivery varied spatially across the lake</a:t>
            </a:r>
          </a:p>
          <a:p>
            <a:pPr marL="228600" indent="-228600">
              <a:buAutoNum type="arabicPeriod"/>
            </a:pPr>
            <a:r>
              <a:rPr lang="en-US" dirty="0"/>
              <a:t>The Long Vibrocores were also analyzed for laminae thickness, organic content, and grain size diameter which provided a record of how sediment delivery changed through time.</a:t>
            </a:r>
          </a:p>
          <a:p>
            <a:pPr marL="228600" indent="-228600">
              <a:buAutoNum type="arabicPeriod"/>
            </a:pPr>
            <a:r>
              <a:rPr lang="en-US" dirty="0"/>
              <a:t>AMS radiocarbon dates were analyzed on twigs to confirm our hypothesis that the sediment laminae were annual in nature. </a:t>
            </a:r>
          </a:p>
          <a:p>
            <a:endParaRPr lang="en-US" dirty="0"/>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11</a:t>
            </a:fld>
            <a:endParaRPr lang="en-US"/>
          </a:p>
        </p:txBody>
      </p:sp>
    </p:spTree>
    <p:extLst>
      <p:ext uri="{BB962C8B-B14F-4D97-AF65-F5344CB8AC3E}">
        <p14:creationId xmlns:p14="http://schemas.microsoft.com/office/powerpoint/2010/main" val="66951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analyze the Cariboo Lake sediment stratigraphy </a:t>
            </a:r>
          </a:p>
          <a:p>
            <a:pPr marL="228600" indent="-228600">
              <a:buAutoNum type="arabicPeriod"/>
            </a:pPr>
            <a:endParaRPr lang="en-US" dirty="0"/>
          </a:p>
          <a:p>
            <a:pPr marL="228600" indent="-228600">
              <a:buAutoNum type="arabicPeriod"/>
            </a:pPr>
            <a:r>
              <a:rPr lang="en-US" dirty="0"/>
              <a:t>A  sub-bottom acoustic survey provided a </a:t>
            </a:r>
            <a:r>
              <a:rPr lang="en-US" b="1" dirty="0"/>
              <a:t>coarse resolution representation of the </a:t>
            </a:r>
            <a:r>
              <a:rPr lang="en-US" b="1" dirty="0" err="1"/>
              <a:t>cariboo</a:t>
            </a:r>
            <a:r>
              <a:rPr lang="en-US" b="1" dirty="0"/>
              <a:t> lake Holocene sediment stratigraphy </a:t>
            </a:r>
          </a:p>
          <a:p>
            <a:pPr marL="228600" indent="-228600">
              <a:buAutoNum type="arabicPeriod"/>
            </a:pPr>
            <a:r>
              <a:rPr lang="en-US" dirty="0"/>
              <a:t>Water column analyses including </a:t>
            </a:r>
            <a:r>
              <a:rPr lang="en-US" b="1" dirty="0"/>
              <a:t>temperature and turbidity </a:t>
            </a:r>
            <a:r>
              <a:rPr lang="en-US" dirty="0"/>
              <a:t>provided information about the stratigraphy of the lake water column and potential mechanisms for sediment inflow.</a:t>
            </a:r>
          </a:p>
          <a:p>
            <a:pPr marL="228600" indent="-228600">
              <a:buAutoNum type="arabicPeriod"/>
            </a:pPr>
            <a:r>
              <a:rPr lang="en-US" dirty="0"/>
              <a:t>Ekman short cores were analyzed for laminae thickness, organic content, and sediment grain diameter which indicated how sediment delivery varied spatially across the lake</a:t>
            </a:r>
          </a:p>
          <a:p>
            <a:pPr marL="228600" indent="-228600">
              <a:buAutoNum type="arabicPeriod"/>
            </a:pPr>
            <a:r>
              <a:rPr lang="en-US" dirty="0"/>
              <a:t>The Long Vibrocores were also analyzed for laminae thickness, organic content, and grain size diameter and provided a record of how sediment delivery changed through time.</a:t>
            </a:r>
          </a:p>
          <a:p>
            <a:pPr marL="228600" indent="-228600">
              <a:buAutoNum type="arabicPeriod"/>
            </a:pPr>
            <a:r>
              <a:rPr lang="en-US" dirty="0"/>
              <a:t>AMS radiocarbon dates were analyzed on twigs to confirm our hypothesis that the sediment laminae were annual in nature. </a:t>
            </a:r>
          </a:p>
          <a:p>
            <a:endParaRPr lang="en-US" dirty="0"/>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12</a:t>
            </a:fld>
            <a:endParaRPr lang="en-US"/>
          </a:p>
        </p:txBody>
      </p:sp>
    </p:spTree>
    <p:extLst>
      <p:ext uri="{BB962C8B-B14F-4D97-AF65-F5344CB8AC3E}">
        <p14:creationId xmlns:p14="http://schemas.microsoft.com/office/powerpoint/2010/main" val="147846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analyze the Cariboo Lake sediment stratigraphy </a:t>
            </a:r>
          </a:p>
          <a:p>
            <a:pPr marL="228600" indent="-228600">
              <a:buAutoNum type="arabicPeriod"/>
            </a:pPr>
            <a:endParaRPr lang="en-US" dirty="0"/>
          </a:p>
          <a:p>
            <a:pPr marL="228600" indent="-228600">
              <a:buAutoNum type="arabicPeriod"/>
            </a:pPr>
            <a:r>
              <a:rPr lang="en-US" dirty="0"/>
              <a:t>A  sub-bottom acoustic survey provided a </a:t>
            </a:r>
            <a:r>
              <a:rPr lang="en-US" b="1" dirty="0"/>
              <a:t>coarse resolution representation of the </a:t>
            </a:r>
            <a:r>
              <a:rPr lang="en-US" b="1" dirty="0" err="1"/>
              <a:t>cariboo</a:t>
            </a:r>
            <a:r>
              <a:rPr lang="en-US" b="1" dirty="0"/>
              <a:t> lake Holocene sediment stratigraphy </a:t>
            </a:r>
          </a:p>
          <a:p>
            <a:pPr marL="228600" indent="-228600">
              <a:buAutoNum type="arabicPeriod"/>
            </a:pPr>
            <a:r>
              <a:rPr lang="en-US" dirty="0"/>
              <a:t>Water column analyses including </a:t>
            </a:r>
            <a:r>
              <a:rPr lang="en-US" b="1" dirty="0"/>
              <a:t>temperature and turbidity </a:t>
            </a:r>
            <a:r>
              <a:rPr lang="en-US" dirty="0"/>
              <a:t>provided information about the stratigraphy of the lake water column and potential mechanisms for sediment inflow.</a:t>
            </a:r>
          </a:p>
          <a:p>
            <a:pPr marL="228600" indent="-228600">
              <a:buAutoNum type="arabicPeriod"/>
            </a:pPr>
            <a:r>
              <a:rPr lang="en-US" dirty="0"/>
              <a:t>Ekman short cores were analyzed for laminae thickness, organic content, and sediment grain diameter which indicated how sediment delivery varied spatially across the lake</a:t>
            </a:r>
          </a:p>
          <a:p>
            <a:pPr marL="228600" indent="-228600">
              <a:buAutoNum type="arabicPeriod"/>
            </a:pPr>
            <a:r>
              <a:rPr lang="en-US" dirty="0"/>
              <a:t>The Long Vibrocores were also analyzed for laminae thickness, organic content, and grain size diameter which provided a record of how sediment delivery changed through time.</a:t>
            </a:r>
          </a:p>
          <a:p>
            <a:pPr marL="228600" indent="-228600">
              <a:buAutoNum type="arabicPeriod"/>
            </a:pPr>
            <a:r>
              <a:rPr lang="en-US" dirty="0"/>
              <a:t>AMS radiocarbon dates were analyzed on twigs to confirm our hypothesis that the sediment laminae were annual in nature. </a:t>
            </a:r>
          </a:p>
          <a:p>
            <a:endParaRPr lang="en-US" dirty="0"/>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13</a:t>
            </a:fld>
            <a:endParaRPr lang="en-US"/>
          </a:p>
        </p:txBody>
      </p:sp>
    </p:spTree>
    <p:extLst>
      <p:ext uri="{BB962C8B-B14F-4D97-AF65-F5344CB8AC3E}">
        <p14:creationId xmlns:p14="http://schemas.microsoft.com/office/powerpoint/2010/main" val="2797733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Thirty four km of sub-bottom acoustic transects </a:t>
            </a:r>
            <a:r>
              <a:rPr lang="en-US" dirty="0"/>
              <a:t>were conducted across the lake.</a:t>
            </a:r>
          </a:p>
          <a:p>
            <a:endParaRPr lang="en-US" dirty="0"/>
          </a:p>
          <a:p>
            <a:r>
              <a:rPr lang="en-US" dirty="0"/>
              <a:t>Near the Cariboo River delta </a:t>
            </a:r>
            <a:r>
              <a:rPr lang="en-US" b="1" dirty="0"/>
              <a:t>at transect A there was no acoustic penetration  </a:t>
            </a:r>
          </a:p>
          <a:p>
            <a:endParaRPr lang="en-US" dirty="0"/>
          </a:p>
          <a:p>
            <a:r>
              <a:rPr lang="en-US" dirty="0"/>
              <a:t>Transect </a:t>
            </a:r>
            <a:r>
              <a:rPr lang="en-US" b="1" dirty="0"/>
              <a:t>B, C, and D resulted in the deepest acoustic penetration </a:t>
            </a:r>
            <a:r>
              <a:rPr lang="en-US" dirty="0"/>
              <a:t>and thickest sediment packages.</a:t>
            </a:r>
          </a:p>
          <a:p>
            <a:endParaRPr lang="en-US" dirty="0"/>
          </a:p>
          <a:p>
            <a:r>
              <a:rPr lang="en-US" b="1" dirty="0"/>
              <a:t>Further down lake acoustic penetration became thinner and more variable. </a:t>
            </a:r>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14</a:t>
            </a:fld>
            <a:endParaRPr lang="en-US"/>
          </a:p>
        </p:txBody>
      </p:sp>
    </p:spTree>
    <p:extLst>
      <p:ext uri="{BB962C8B-B14F-4D97-AF65-F5344CB8AC3E}">
        <p14:creationId xmlns:p14="http://schemas.microsoft.com/office/powerpoint/2010/main" val="171848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Transect C exhibits the most detailed record</a:t>
            </a:r>
            <a:r>
              <a:rPr lang="en-US" dirty="0"/>
              <a:t>. Some </a:t>
            </a:r>
            <a:r>
              <a:rPr lang="en-US" b="1" dirty="0"/>
              <a:t>cross hatching</a:t>
            </a:r>
            <a:r>
              <a:rPr lang="en-US" dirty="0"/>
              <a:t> was observed on all acoustic records and was caused by electrical interference. </a:t>
            </a:r>
          </a:p>
          <a:p>
            <a:endParaRPr lang="en-US" dirty="0"/>
          </a:p>
          <a:p>
            <a:r>
              <a:rPr lang="en-US" b="1" dirty="0"/>
              <a:t>Two main sediment facies </a:t>
            </a:r>
            <a:r>
              <a:rPr lang="en-US" dirty="0"/>
              <a:t>are observed here </a:t>
            </a:r>
            <a:r>
              <a:rPr lang="en-US" b="1" dirty="0"/>
              <a:t>(A) &amp; (B)</a:t>
            </a:r>
            <a:r>
              <a:rPr lang="en-US" b="1" baseline="0" dirty="0"/>
              <a:t>: Combined</a:t>
            </a:r>
            <a:r>
              <a:rPr lang="en-US" baseline="0" dirty="0"/>
              <a:t> these layers are </a:t>
            </a:r>
            <a:r>
              <a:rPr lang="en-US" b="1" baseline="0" dirty="0"/>
              <a:t>18 m thick</a:t>
            </a:r>
            <a:r>
              <a:rPr lang="en-US" baseline="0" dirty="0"/>
              <a:t>. It is estimated that these layers are </a:t>
            </a:r>
            <a:r>
              <a:rPr lang="en-US" b="1" baseline="0" dirty="0"/>
              <a:t>representative of the last 9’000 </a:t>
            </a:r>
            <a:r>
              <a:rPr lang="en-US" baseline="0" dirty="0"/>
              <a:t>years based on a </a:t>
            </a:r>
            <a:r>
              <a:rPr lang="en-US" b="1" baseline="0" dirty="0"/>
              <a:t>2 mm/yr sedimentation rate calculated from our sediment cores.</a:t>
            </a:r>
          </a:p>
          <a:p>
            <a:endParaRPr lang="en-US" baseline="0" dirty="0"/>
          </a:p>
          <a:p>
            <a:pPr marL="685800" lvl="1" indent="-228600">
              <a:buFont typeface="+mj-lt"/>
              <a:buAutoNum type="alphaLcParenR"/>
            </a:pPr>
            <a:r>
              <a:rPr lang="en-US" b="1" baseline="0" dirty="0"/>
              <a:t>Facies A is Poorly laminated and lightly colored</a:t>
            </a:r>
            <a:r>
              <a:rPr lang="en-US" baseline="0" dirty="0"/>
              <a:t>. This lack of lamination </a:t>
            </a:r>
            <a:r>
              <a:rPr lang="en-US" b="1" baseline="0" dirty="0"/>
              <a:t>indicates a low energy Hypsithermal dry period with limited glacier cover leading to lower sedimentation rates</a:t>
            </a:r>
            <a:r>
              <a:rPr lang="en-US" baseline="0" dirty="0"/>
              <a:t>. </a:t>
            </a:r>
          </a:p>
          <a:p>
            <a:pPr marL="685800" lvl="1" indent="-228600">
              <a:buFont typeface="+mj-lt"/>
              <a:buAutoNum type="alphaLcParenR"/>
            </a:pPr>
            <a:r>
              <a:rPr lang="en-US" b="1" baseline="0" dirty="0"/>
              <a:t>Facies B indicates a resurgence of glaciers during an overall cooler period through acoustically laminated turbidity deposits</a:t>
            </a:r>
            <a:r>
              <a:rPr lang="en-US" baseline="0" dirty="0"/>
              <a:t>. </a:t>
            </a:r>
          </a:p>
          <a:p>
            <a:pPr marL="685800" marR="0" lvl="1"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US" baseline="0" dirty="0"/>
              <a:t>These two facies coincide with the newly defined Holocene sub-sections. Facies A lines up with the </a:t>
            </a:r>
            <a:r>
              <a:rPr lang="en-US" baseline="0" dirty="0" err="1"/>
              <a:t>Northgrippian</a:t>
            </a:r>
            <a:r>
              <a:rPr lang="en-US" baseline="0" dirty="0"/>
              <a:t> period which spans from 8300 – 4200 BP. Facies B lines up with the </a:t>
            </a:r>
            <a:r>
              <a:rPr lang="en-US" baseline="0" dirty="0" err="1"/>
              <a:t>Maghalayan</a:t>
            </a:r>
            <a:r>
              <a:rPr lang="en-US" baseline="0" dirty="0"/>
              <a:t> which spans from 4200 yr BP to present. </a:t>
            </a:r>
          </a:p>
          <a:p>
            <a:pPr marL="685800" lvl="1" indent="-228600">
              <a:buFont typeface="+mj-lt"/>
              <a:buAutoNum type="alphaLcParenR"/>
            </a:pPr>
            <a:endParaRPr lang="en-US" baseline="0" dirty="0"/>
          </a:p>
          <a:p>
            <a:pPr marL="457200" lvl="1" indent="0">
              <a:buFont typeface="+mj-lt"/>
              <a:buNone/>
            </a:pPr>
            <a:endParaRPr lang="en-US" dirty="0"/>
          </a:p>
          <a:p>
            <a:r>
              <a:rPr lang="en-US" dirty="0"/>
              <a:t>The differences between the two scour channels are also interesting to note. </a:t>
            </a:r>
          </a:p>
          <a:p>
            <a:pPr marL="742950" lvl="1" indent="-285750">
              <a:buFont typeface="+mj-lt"/>
              <a:buAutoNum type="romanLcPeriod"/>
            </a:pPr>
            <a:r>
              <a:rPr lang="en-US" dirty="0"/>
              <a:t>Scour channel 1 exhibits conformable laminations while scour channel 2 exhibits some disturbance in the bottom of facies B which could indicate a erosional deposit during neoglacial activity. </a:t>
            </a:r>
          </a:p>
        </p:txBody>
      </p:sp>
      <p:sp>
        <p:nvSpPr>
          <p:cNvPr id="4" name="Slide Number Placeholder 3"/>
          <p:cNvSpPr>
            <a:spLocks noGrp="1"/>
          </p:cNvSpPr>
          <p:nvPr>
            <p:ph type="sldNum" sz="quarter" idx="10"/>
          </p:nvPr>
        </p:nvSpPr>
        <p:spPr/>
        <p:txBody>
          <a:bodyPr/>
          <a:lstStyle/>
          <a:p>
            <a:fld id="{A76B1E05-673C-634C-98FA-49D7B69DB337}" type="slidenum">
              <a:rPr lang="en-US" smtClean="0"/>
              <a:t>15</a:t>
            </a:fld>
            <a:endParaRPr lang="en-US"/>
          </a:p>
        </p:txBody>
      </p:sp>
    </p:spTree>
    <p:extLst>
      <p:ext uri="{BB962C8B-B14F-4D97-AF65-F5344CB8AC3E}">
        <p14:creationId xmlns:p14="http://schemas.microsoft.com/office/powerpoint/2010/main" val="1185671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Transect C exhibits the most detailed record</a:t>
            </a:r>
            <a:r>
              <a:rPr lang="en-US" dirty="0"/>
              <a:t>. Some </a:t>
            </a:r>
            <a:r>
              <a:rPr lang="en-US" b="1" dirty="0"/>
              <a:t>cross hatching</a:t>
            </a:r>
            <a:r>
              <a:rPr lang="en-US" dirty="0"/>
              <a:t> was observed on all acoustic records and was caused by electrical interference. </a:t>
            </a:r>
          </a:p>
          <a:p>
            <a:endParaRPr lang="en-US" dirty="0"/>
          </a:p>
          <a:p>
            <a:r>
              <a:rPr lang="en-US" b="1" dirty="0"/>
              <a:t>Two main sediment facies </a:t>
            </a:r>
            <a:r>
              <a:rPr lang="en-US" dirty="0"/>
              <a:t>are observed here </a:t>
            </a:r>
            <a:r>
              <a:rPr lang="en-US" b="1" dirty="0"/>
              <a:t>(A) &amp; (B)</a:t>
            </a:r>
            <a:r>
              <a:rPr lang="en-US" b="1" baseline="0" dirty="0"/>
              <a:t>: Combined</a:t>
            </a:r>
            <a:r>
              <a:rPr lang="en-US" baseline="0" dirty="0"/>
              <a:t> these layers are </a:t>
            </a:r>
            <a:r>
              <a:rPr lang="en-US" b="1" baseline="0" dirty="0"/>
              <a:t>18 m thick</a:t>
            </a:r>
            <a:r>
              <a:rPr lang="en-US" baseline="0" dirty="0"/>
              <a:t>. It is estimated that these layers are </a:t>
            </a:r>
            <a:r>
              <a:rPr lang="en-US" b="1" baseline="0" dirty="0"/>
              <a:t>representative of the last 9’000 </a:t>
            </a:r>
            <a:r>
              <a:rPr lang="en-US" baseline="0" dirty="0"/>
              <a:t>years based on a </a:t>
            </a:r>
            <a:r>
              <a:rPr lang="en-US" b="1" baseline="0" dirty="0"/>
              <a:t>2 mm/yr sedimentation rate calculated from our sediment cores.</a:t>
            </a:r>
          </a:p>
          <a:p>
            <a:endParaRPr lang="en-US" baseline="0" dirty="0"/>
          </a:p>
          <a:p>
            <a:pPr marL="685800" lvl="1" indent="-228600">
              <a:buFont typeface="+mj-lt"/>
              <a:buAutoNum type="alphaLcParenR"/>
            </a:pPr>
            <a:r>
              <a:rPr lang="en-US" b="1" baseline="0" dirty="0"/>
              <a:t>Facies A is Poorly laminated and lightly colored</a:t>
            </a:r>
            <a:r>
              <a:rPr lang="en-US" baseline="0" dirty="0"/>
              <a:t>. This lack of lamination </a:t>
            </a:r>
            <a:r>
              <a:rPr lang="en-US" b="1" baseline="0" dirty="0"/>
              <a:t>indicates a low energy Hypsithermal dry period with limited glacier cover leading to lower sedimentation rates</a:t>
            </a:r>
            <a:r>
              <a:rPr lang="en-US" baseline="0" dirty="0"/>
              <a:t>. </a:t>
            </a:r>
          </a:p>
          <a:p>
            <a:pPr marL="685800" lvl="1" indent="-228600">
              <a:buFont typeface="+mj-lt"/>
              <a:buAutoNum type="alphaLcParenR"/>
            </a:pPr>
            <a:r>
              <a:rPr lang="en-US" b="1" baseline="0" dirty="0"/>
              <a:t>Facies B indicates a resurgence of glaciers during an overall cooler period through acoustically laminated turbidity deposits</a:t>
            </a:r>
            <a:r>
              <a:rPr lang="en-US" baseline="0" dirty="0"/>
              <a:t>. </a:t>
            </a:r>
          </a:p>
          <a:p>
            <a:pPr marL="685800" marR="0" lvl="1"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US" baseline="0" dirty="0"/>
              <a:t>These two facies coincide with the newly defined Holocene sub-sections. Facies A lines up with the </a:t>
            </a:r>
            <a:r>
              <a:rPr lang="en-US" baseline="0" dirty="0" err="1"/>
              <a:t>Northgrippian</a:t>
            </a:r>
            <a:r>
              <a:rPr lang="en-US" baseline="0" dirty="0"/>
              <a:t> period which spans from 8300 – 4200 BP. Facies B lines up with the </a:t>
            </a:r>
            <a:r>
              <a:rPr lang="en-US" baseline="0" dirty="0" err="1"/>
              <a:t>Maghalayan</a:t>
            </a:r>
            <a:r>
              <a:rPr lang="en-US" baseline="0" dirty="0"/>
              <a:t> which spans from 4200 yr BP to present. </a:t>
            </a:r>
          </a:p>
          <a:p>
            <a:pPr marL="685800" lvl="1" indent="-228600">
              <a:buFont typeface="+mj-lt"/>
              <a:buAutoNum type="alphaLcParenR"/>
            </a:pPr>
            <a:endParaRPr lang="en-US" baseline="0" dirty="0"/>
          </a:p>
          <a:p>
            <a:pPr marL="457200" lvl="1" indent="0">
              <a:buFont typeface="+mj-lt"/>
              <a:buNone/>
            </a:pPr>
            <a:endParaRPr lang="en-US" dirty="0"/>
          </a:p>
          <a:p>
            <a:r>
              <a:rPr lang="en-US" dirty="0"/>
              <a:t>The differences between the two scour channels are also interesting to note. </a:t>
            </a:r>
          </a:p>
          <a:p>
            <a:pPr marL="742950" lvl="1" indent="-285750">
              <a:buFont typeface="+mj-lt"/>
              <a:buAutoNum type="romanLcPeriod"/>
            </a:pPr>
            <a:r>
              <a:rPr lang="en-US" dirty="0"/>
              <a:t>Scour channel 1 exhibits conformable laminations while scour channel 2 exhibits some disturbance in the bottom of facies B which could indicate a erosional deposit during neoglacial activity. </a:t>
            </a:r>
          </a:p>
        </p:txBody>
      </p:sp>
      <p:sp>
        <p:nvSpPr>
          <p:cNvPr id="4" name="Slide Number Placeholder 3"/>
          <p:cNvSpPr>
            <a:spLocks noGrp="1"/>
          </p:cNvSpPr>
          <p:nvPr>
            <p:ph type="sldNum" sz="quarter" idx="10"/>
          </p:nvPr>
        </p:nvSpPr>
        <p:spPr/>
        <p:txBody>
          <a:bodyPr/>
          <a:lstStyle/>
          <a:p>
            <a:fld id="{A76B1E05-673C-634C-98FA-49D7B69DB337}" type="slidenum">
              <a:rPr lang="en-US" smtClean="0"/>
              <a:t>16</a:t>
            </a:fld>
            <a:endParaRPr lang="en-US"/>
          </a:p>
        </p:txBody>
      </p:sp>
    </p:spTree>
    <p:extLst>
      <p:ext uri="{BB962C8B-B14F-4D97-AF65-F5344CB8AC3E}">
        <p14:creationId xmlns:p14="http://schemas.microsoft.com/office/powerpoint/2010/main" val="2551830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Transect C exhibits the most detailed record</a:t>
            </a:r>
            <a:r>
              <a:rPr lang="en-US" dirty="0"/>
              <a:t>. Some </a:t>
            </a:r>
            <a:r>
              <a:rPr lang="en-US" b="1" dirty="0"/>
              <a:t>cross hatching</a:t>
            </a:r>
            <a:r>
              <a:rPr lang="en-US" dirty="0"/>
              <a:t> was observed on all acoustic records and was caused by electrical interference. </a:t>
            </a:r>
          </a:p>
          <a:p>
            <a:endParaRPr lang="en-US" dirty="0"/>
          </a:p>
          <a:p>
            <a:r>
              <a:rPr lang="en-US" b="1" dirty="0"/>
              <a:t>Two main sediment facies </a:t>
            </a:r>
            <a:r>
              <a:rPr lang="en-US" dirty="0"/>
              <a:t>are observed here </a:t>
            </a:r>
            <a:r>
              <a:rPr lang="en-US" b="1" dirty="0"/>
              <a:t>(A) &amp; (B)</a:t>
            </a:r>
            <a:r>
              <a:rPr lang="en-US" b="1" baseline="0" dirty="0"/>
              <a:t>: Combined</a:t>
            </a:r>
            <a:r>
              <a:rPr lang="en-US" baseline="0" dirty="0"/>
              <a:t> these layers are </a:t>
            </a:r>
            <a:r>
              <a:rPr lang="en-US" b="1" baseline="0" dirty="0"/>
              <a:t>18 m thick</a:t>
            </a:r>
            <a:r>
              <a:rPr lang="en-US" baseline="0" dirty="0"/>
              <a:t>. It is estimated that these layers are </a:t>
            </a:r>
            <a:r>
              <a:rPr lang="en-US" b="1" baseline="0" dirty="0"/>
              <a:t>representative of the last 9’000 </a:t>
            </a:r>
            <a:r>
              <a:rPr lang="en-US" baseline="0" dirty="0"/>
              <a:t>years based on a </a:t>
            </a:r>
            <a:r>
              <a:rPr lang="en-US" b="1" baseline="0" dirty="0"/>
              <a:t>2 mm/yr sedimentation rate calculated from our sediment cores.</a:t>
            </a:r>
          </a:p>
          <a:p>
            <a:endParaRPr lang="en-US" baseline="0" dirty="0"/>
          </a:p>
          <a:p>
            <a:pPr marL="685800" lvl="1" indent="-228600">
              <a:buFont typeface="+mj-lt"/>
              <a:buAutoNum type="alphaLcParenR"/>
            </a:pPr>
            <a:r>
              <a:rPr lang="en-US" b="1" baseline="0" dirty="0"/>
              <a:t>Facies A is Poorly laminated and lightly colored</a:t>
            </a:r>
            <a:r>
              <a:rPr lang="en-US" baseline="0" dirty="0"/>
              <a:t>. This lack of lamination </a:t>
            </a:r>
            <a:r>
              <a:rPr lang="en-US" b="1" baseline="0" dirty="0"/>
              <a:t>indicates a low energy Hypsithermal dry period with limited glacier cover leading to lower sedimentation rates</a:t>
            </a:r>
            <a:r>
              <a:rPr lang="en-US" baseline="0" dirty="0"/>
              <a:t>. </a:t>
            </a:r>
          </a:p>
          <a:p>
            <a:pPr marL="685800" lvl="1" indent="-228600">
              <a:buFont typeface="+mj-lt"/>
              <a:buAutoNum type="alphaLcParenR"/>
            </a:pPr>
            <a:r>
              <a:rPr lang="en-US" b="1" baseline="0" dirty="0"/>
              <a:t>Facies B indicates a resurgence of glaciers during an overall cooler period through acoustically laminated turbidity deposits</a:t>
            </a:r>
            <a:r>
              <a:rPr lang="en-US" baseline="0" dirty="0"/>
              <a:t>. </a:t>
            </a:r>
          </a:p>
          <a:p>
            <a:pPr marL="685800" marR="0" lvl="1"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US" baseline="0" dirty="0"/>
              <a:t>These two facies coincide with the newly defined Holocene sub-sections. Facies A lines up with the </a:t>
            </a:r>
            <a:r>
              <a:rPr lang="en-US" baseline="0" dirty="0" err="1"/>
              <a:t>Northgrippian</a:t>
            </a:r>
            <a:r>
              <a:rPr lang="en-US" baseline="0" dirty="0"/>
              <a:t> period which spans from 8300 – 4200 BP. Facies B lines up with the </a:t>
            </a:r>
            <a:r>
              <a:rPr lang="en-US" baseline="0" dirty="0" err="1"/>
              <a:t>Maghalayan</a:t>
            </a:r>
            <a:r>
              <a:rPr lang="en-US" baseline="0" dirty="0"/>
              <a:t> which spans from 4200 yr BP to present. </a:t>
            </a:r>
          </a:p>
          <a:p>
            <a:pPr marL="685800" lvl="1" indent="-228600">
              <a:buFont typeface="+mj-lt"/>
              <a:buAutoNum type="alphaLcParenR"/>
            </a:pPr>
            <a:endParaRPr lang="en-US" baseline="0" dirty="0"/>
          </a:p>
          <a:p>
            <a:pPr marL="457200" lvl="1" indent="0">
              <a:buFont typeface="+mj-lt"/>
              <a:buNone/>
            </a:pPr>
            <a:endParaRPr lang="en-US" dirty="0"/>
          </a:p>
          <a:p>
            <a:r>
              <a:rPr lang="en-US" dirty="0"/>
              <a:t>The differences between the two scour channels are also interesting to note. </a:t>
            </a:r>
          </a:p>
          <a:p>
            <a:pPr marL="742950" lvl="1" indent="-285750">
              <a:buFont typeface="+mj-lt"/>
              <a:buAutoNum type="romanLcPeriod"/>
            </a:pPr>
            <a:r>
              <a:rPr lang="en-US" dirty="0"/>
              <a:t>Scour channel 1 exhibits conformable laminations while scour channel 2 exhibits some disturbance in the bottom of facies B which could indicate a erosional deposit during neoglacial activity. </a:t>
            </a:r>
          </a:p>
        </p:txBody>
      </p:sp>
      <p:sp>
        <p:nvSpPr>
          <p:cNvPr id="4" name="Slide Number Placeholder 3"/>
          <p:cNvSpPr>
            <a:spLocks noGrp="1"/>
          </p:cNvSpPr>
          <p:nvPr>
            <p:ph type="sldNum" sz="quarter" idx="10"/>
          </p:nvPr>
        </p:nvSpPr>
        <p:spPr/>
        <p:txBody>
          <a:bodyPr/>
          <a:lstStyle/>
          <a:p>
            <a:fld id="{A76B1E05-673C-634C-98FA-49D7B69DB337}" type="slidenum">
              <a:rPr lang="en-US" smtClean="0"/>
              <a:t>17</a:t>
            </a:fld>
            <a:endParaRPr lang="en-US"/>
          </a:p>
        </p:txBody>
      </p:sp>
    </p:spTree>
    <p:extLst>
      <p:ext uri="{BB962C8B-B14F-4D97-AF65-F5344CB8AC3E}">
        <p14:creationId xmlns:p14="http://schemas.microsoft.com/office/powerpoint/2010/main" val="424824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Transect C exhibits the most detailed record</a:t>
            </a:r>
            <a:r>
              <a:rPr lang="en-US" dirty="0"/>
              <a:t>. Some </a:t>
            </a:r>
            <a:r>
              <a:rPr lang="en-US" b="1" dirty="0"/>
              <a:t>cross hatching</a:t>
            </a:r>
            <a:r>
              <a:rPr lang="en-US" dirty="0"/>
              <a:t> was observed on all acoustic records and was caused by electrical interference. </a:t>
            </a:r>
          </a:p>
          <a:p>
            <a:endParaRPr lang="en-US" dirty="0"/>
          </a:p>
          <a:p>
            <a:r>
              <a:rPr lang="en-US" b="1" dirty="0"/>
              <a:t>Two main sediment facies </a:t>
            </a:r>
            <a:r>
              <a:rPr lang="en-US" dirty="0"/>
              <a:t>are observed here </a:t>
            </a:r>
            <a:r>
              <a:rPr lang="en-US" b="1" dirty="0"/>
              <a:t>(A) &amp; (B)</a:t>
            </a:r>
            <a:r>
              <a:rPr lang="en-US" b="1" baseline="0" dirty="0"/>
              <a:t>: Combined</a:t>
            </a:r>
            <a:r>
              <a:rPr lang="en-US" baseline="0" dirty="0"/>
              <a:t> these layers are </a:t>
            </a:r>
            <a:r>
              <a:rPr lang="en-US" b="1" baseline="0" dirty="0"/>
              <a:t>18 m thick</a:t>
            </a:r>
            <a:r>
              <a:rPr lang="en-US" baseline="0" dirty="0"/>
              <a:t>. It is estimated that these layers are </a:t>
            </a:r>
            <a:r>
              <a:rPr lang="en-US" b="1" baseline="0" dirty="0"/>
              <a:t>representative of the last 9’000 </a:t>
            </a:r>
            <a:r>
              <a:rPr lang="en-US" baseline="0" dirty="0"/>
              <a:t>years based on a </a:t>
            </a:r>
            <a:r>
              <a:rPr lang="en-US" b="1" baseline="0" dirty="0"/>
              <a:t>2 mm/yr sedimentation rate calculated from our sediment cores.</a:t>
            </a:r>
          </a:p>
          <a:p>
            <a:endParaRPr lang="en-US" baseline="0" dirty="0"/>
          </a:p>
          <a:p>
            <a:pPr marL="685800" lvl="1" indent="-228600">
              <a:buFont typeface="+mj-lt"/>
              <a:buAutoNum type="alphaLcParenR"/>
            </a:pPr>
            <a:r>
              <a:rPr lang="en-US" b="1" baseline="0" dirty="0"/>
              <a:t>Facies A is Poorly laminated and lightly colored</a:t>
            </a:r>
            <a:r>
              <a:rPr lang="en-US" baseline="0" dirty="0"/>
              <a:t>. This lack of lamination </a:t>
            </a:r>
            <a:r>
              <a:rPr lang="en-US" b="1" baseline="0" dirty="0"/>
              <a:t>indicates a low energy Hypsithermal dry period with limited glacier cover leading to lower sedimentation rates</a:t>
            </a:r>
            <a:r>
              <a:rPr lang="en-US" baseline="0" dirty="0"/>
              <a:t>. </a:t>
            </a:r>
          </a:p>
          <a:p>
            <a:pPr marL="685800" lvl="1" indent="-228600">
              <a:buFont typeface="+mj-lt"/>
              <a:buAutoNum type="alphaLcParenR"/>
            </a:pPr>
            <a:r>
              <a:rPr lang="en-US" b="1" baseline="0" dirty="0"/>
              <a:t>Facies B indicates a resurgence of glaciers during an overall cooler period through acoustically laminated turbidity deposits</a:t>
            </a:r>
            <a:r>
              <a:rPr lang="en-US" baseline="0" dirty="0"/>
              <a:t>. </a:t>
            </a:r>
          </a:p>
          <a:p>
            <a:pPr marL="685800" marR="0" lvl="1"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US" baseline="0" dirty="0"/>
              <a:t>These two facies coincide with the newly defined Holocene sub-sections. Facies A lines up with the </a:t>
            </a:r>
            <a:r>
              <a:rPr lang="en-US" baseline="0" dirty="0" err="1"/>
              <a:t>Northgrippian</a:t>
            </a:r>
            <a:r>
              <a:rPr lang="en-US" baseline="0" dirty="0"/>
              <a:t> period which spans from 8300 – 4200 BP. Facies B lines up with the </a:t>
            </a:r>
            <a:r>
              <a:rPr lang="en-US" baseline="0" dirty="0" err="1"/>
              <a:t>Maghalayan</a:t>
            </a:r>
            <a:r>
              <a:rPr lang="en-US" baseline="0" dirty="0"/>
              <a:t> which spans from 4200 yr BP to present. </a:t>
            </a:r>
          </a:p>
          <a:p>
            <a:pPr marL="685800" lvl="1" indent="-228600">
              <a:buFont typeface="+mj-lt"/>
              <a:buAutoNum type="alphaLcParenR"/>
            </a:pPr>
            <a:endParaRPr lang="en-US" baseline="0" dirty="0"/>
          </a:p>
          <a:p>
            <a:pPr marL="457200" lvl="1" indent="0">
              <a:buFont typeface="+mj-lt"/>
              <a:buNone/>
            </a:pPr>
            <a:endParaRPr lang="en-US" dirty="0"/>
          </a:p>
          <a:p>
            <a:r>
              <a:rPr lang="en-US" dirty="0"/>
              <a:t>The differences between the two scour channels are also interesting to note. </a:t>
            </a:r>
          </a:p>
          <a:p>
            <a:pPr marL="742950" lvl="1" indent="-285750">
              <a:buFont typeface="+mj-lt"/>
              <a:buAutoNum type="romanLcPeriod"/>
            </a:pPr>
            <a:r>
              <a:rPr lang="en-US" dirty="0"/>
              <a:t>Scour channel 1 exhibits conformable laminations while scour channel 2 exhibits some disturbance in the bottom of facies B which could indicate a erosional deposit during neoglacial activity. </a:t>
            </a:r>
          </a:p>
        </p:txBody>
      </p:sp>
      <p:sp>
        <p:nvSpPr>
          <p:cNvPr id="4" name="Slide Number Placeholder 3"/>
          <p:cNvSpPr>
            <a:spLocks noGrp="1"/>
          </p:cNvSpPr>
          <p:nvPr>
            <p:ph type="sldNum" sz="quarter" idx="10"/>
          </p:nvPr>
        </p:nvSpPr>
        <p:spPr/>
        <p:txBody>
          <a:bodyPr/>
          <a:lstStyle/>
          <a:p>
            <a:fld id="{A76B1E05-673C-634C-98FA-49D7B69DB337}" type="slidenum">
              <a:rPr lang="en-US" smtClean="0"/>
              <a:t>18</a:t>
            </a:fld>
            <a:endParaRPr lang="en-US"/>
          </a:p>
        </p:txBody>
      </p:sp>
    </p:spTree>
    <p:extLst>
      <p:ext uri="{BB962C8B-B14F-4D97-AF65-F5344CB8AC3E}">
        <p14:creationId xmlns:p14="http://schemas.microsoft.com/office/powerpoint/2010/main" val="1980121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we derive a sediment thickness map</a:t>
            </a:r>
            <a:r>
              <a:rPr lang="en-US" dirty="0"/>
              <a:t> from the acoustic sediment records. This illustrates the </a:t>
            </a:r>
            <a:r>
              <a:rPr lang="en-US" b="1" dirty="0"/>
              <a:t>absence of acoustic penetration at the head of the lake and a decrease in sediment storage with distance </a:t>
            </a:r>
            <a:r>
              <a:rPr lang="en-US" b="1" dirty="0" err="1"/>
              <a:t>downlake</a:t>
            </a:r>
            <a:r>
              <a:rPr lang="en-US" dirty="0"/>
              <a:t> indicating that the </a:t>
            </a:r>
            <a:r>
              <a:rPr lang="en-US" b="1" dirty="0"/>
              <a:t>main Cariboo River provides the dominant source of sediment to the lake</a:t>
            </a:r>
            <a:r>
              <a:rPr lang="en-US" dirty="0"/>
              <a:t>. </a:t>
            </a:r>
          </a:p>
        </p:txBody>
      </p:sp>
      <p:sp>
        <p:nvSpPr>
          <p:cNvPr id="4" name="Slide Number Placeholder 3"/>
          <p:cNvSpPr>
            <a:spLocks noGrp="1"/>
          </p:cNvSpPr>
          <p:nvPr>
            <p:ph type="sldNum" sz="quarter" idx="10"/>
          </p:nvPr>
        </p:nvSpPr>
        <p:spPr/>
        <p:txBody>
          <a:bodyPr/>
          <a:lstStyle/>
          <a:p>
            <a:fld id="{A76B1E05-673C-634C-98FA-49D7B69DB337}" type="slidenum">
              <a:rPr lang="en-US" smtClean="0"/>
              <a:t>19</a:t>
            </a:fld>
            <a:endParaRPr lang="en-US"/>
          </a:p>
        </p:txBody>
      </p:sp>
    </p:spTree>
    <p:extLst>
      <p:ext uri="{BB962C8B-B14F-4D97-AF65-F5344CB8AC3E}">
        <p14:creationId xmlns:p14="http://schemas.microsoft.com/office/powerpoint/2010/main" val="1773075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Glaciated alpine environments are particularly sensitive to changes in climate</a:t>
            </a:r>
          </a:p>
          <a:p>
            <a:pPr marL="171450" indent="-171450">
              <a:buFont typeface="Arial" panose="020B0604020202020204" pitchFamily="34" charset="0"/>
              <a:buChar char="•"/>
            </a:pPr>
            <a:r>
              <a:rPr lang="en-US" b="1" dirty="0"/>
              <a:t>Often these areas are the first to respond to T + P</a:t>
            </a:r>
          </a:p>
          <a:p>
            <a:pPr marL="171450" indent="-171450">
              <a:buFont typeface="Arial" panose="020B0604020202020204" pitchFamily="34" charset="0"/>
              <a:buChar char="•"/>
            </a:pPr>
            <a:r>
              <a:rPr lang="en-US" dirty="0"/>
              <a:t>Some of these changes include adjustments in the </a:t>
            </a:r>
            <a:r>
              <a:rPr lang="en-US" b="1" dirty="0"/>
              <a:t>volume and area of glaciers</a:t>
            </a:r>
            <a:r>
              <a:rPr lang="en-US" dirty="0"/>
              <a:t>, and the </a:t>
            </a:r>
            <a:r>
              <a:rPr lang="en-US" b="1" dirty="0"/>
              <a:t>production</a:t>
            </a:r>
            <a:r>
              <a:rPr lang="en-US" dirty="0"/>
              <a:t>, </a:t>
            </a:r>
            <a:r>
              <a:rPr lang="en-US" b="1" dirty="0"/>
              <a:t>connectivity</a:t>
            </a:r>
            <a:r>
              <a:rPr lang="en-US" dirty="0"/>
              <a:t> and </a:t>
            </a:r>
            <a:r>
              <a:rPr lang="en-US" b="1" dirty="0"/>
              <a:t>delivery</a:t>
            </a:r>
            <a:r>
              <a:rPr lang="en-US" dirty="0"/>
              <a:t> of sediment. </a:t>
            </a:r>
            <a:endParaRPr lang="en-US" b="1" dirty="0"/>
          </a:p>
          <a:p>
            <a:pPr marL="171450" indent="-171450">
              <a:buFont typeface="Arial" panose="020B0604020202020204" pitchFamily="34" charset="0"/>
              <a:buChar char="•"/>
            </a:pPr>
            <a:r>
              <a:rPr lang="en-US" b="1" dirty="0"/>
              <a:t>Researchers have been interested in these</a:t>
            </a:r>
            <a:r>
              <a:rPr lang="en-US" b="0" dirty="0"/>
              <a:t> </a:t>
            </a:r>
            <a:r>
              <a:rPr lang="en-US" b="1" dirty="0"/>
              <a:t>changes</a:t>
            </a:r>
            <a:r>
              <a:rPr lang="en-US" b="0" dirty="0"/>
              <a:t> to gain a better understanding of how these environments respond to various changes in climate. </a:t>
            </a:r>
            <a:endParaRPr lang="en-US" b="1" dirty="0"/>
          </a:p>
          <a:p>
            <a:pPr marL="171450" indent="-171450">
              <a:buFont typeface="Arial" panose="020B0604020202020204" pitchFamily="34" charset="0"/>
              <a:buChar char="•"/>
            </a:pPr>
            <a:r>
              <a:rPr lang="en-US" b="1" dirty="0"/>
              <a:t>These studies utilize a variety of environmental proxies </a:t>
            </a:r>
            <a:r>
              <a:rPr lang="en-US" b="0" dirty="0"/>
              <a:t>to understand these past changes. </a:t>
            </a:r>
          </a:p>
          <a:p>
            <a:pPr marL="171450" indent="-171450">
              <a:buFont typeface="Arial" panose="020B0604020202020204" pitchFamily="34" charset="0"/>
              <a:buChar char="•"/>
            </a:pPr>
            <a:r>
              <a:rPr lang="en-US" dirty="0"/>
              <a:t>These include: </a:t>
            </a:r>
            <a:r>
              <a:rPr lang="en-US" b="1" dirty="0"/>
              <a:t>Ice cores, Dating of material in glacier forefields, and glaciolacustrine sediment cores</a:t>
            </a:r>
          </a:p>
          <a:p>
            <a:pPr marL="171450" indent="-171450">
              <a:buFont typeface="Arial" panose="020B0604020202020204" pitchFamily="34" charset="0"/>
              <a:buChar char="•"/>
            </a:pPr>
            <a:r>
              <a:rPr lang="en-US" dirty="0"/>
              <a:t>Which is the focus of our research. These cores are also known as glacier fed lake sediment records.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2</a:t>
            </a:fld>
            <a:endParaRPr lang="en-US"/>
          </a:p>
        </p:txBody>
      </p:sp>
    </p:spTree>
    <p:extLst>
      <p:ext uri="{BB962C8B-B14F-4D97-AF65-F5344CB8AC3E}">
        <p14:creationId xmlns:p14="http://schemas.microsoft.com/office/powerpoint/2010/main" val="36861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The 20 Ekman surficial Cores were collected along a Longitudinal transect </a:t>
            </a:r>
            <a:r>
              <a:rPr lang="en-US" dirty="0"/>
              <a:t>down the deepest part of </a:t>
            </a:r>
            <a:r>
              <a:rPr lang="en-US" dirty="0" err="1"/>
              <a:t>cariboo</a:t>
            </a:r>
            <a:r>
              <a:rPr lang="en-US" dirty="0"/>
              <a:t> lake. </a:t>
            </a:r>
            <a:endParaRPr lang="en-US" b="1" dirty="0"/>
          </a:p>
        </p:txBody>
      </p:sp>
      <p:sp>
        <p:nvSpPr>
          <p:cNvPr id="4" name="Slide Number Placeholder 3"/>
          <p:cNvSpPr>
            <a:spLocks noGrp="1"/>
          </p:cNvSpPr>
          <p:nvPr>
            <p:ph type="sldNum" sz="quarter" idx="10"/>
          </p:nvPr>
        </p:nvSpPr>
        <p:spPr/>
        <p:txBody>
          <a:bodyPr/>
          <a:lstStyle/>
          <a:p>
            <a:fld id="{A76B1E05-673C-634C-98FA-49D7B69DB337}" type="slidenum">
              <a:rPr lang="en-US" smtClean="0"/>
              <a:t>20</a:t>
            </a:fld>
            <a:endParaRPr lang="en-US"/>
          </a:p>
        </p:txBody>
      </p:sp>
    </p:spTree>
    <p:extLst>
      <p:ext uri="{BB962C8B-B14F-4D97-AF65-F5344CB8AC3E}">
        <p14:creationId xmlns:p14="http://schemas.microsoft.com/office/powerpoint/2010/main" val="232926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Photographs of the Ekman cores show Four main depositional environments down lake</a:t>
            </a:r>
          </a:p>
          <a:p>
            <a:endParaRPr lang="en-US" dirty="0"/>
          </a:p>
          <a:p>
            <a:r>
              <a:rPr lang="en-US" dirty="0"/>
              <a:t>1. </a:t>
            </a:r>
            <a:r>
              <a:rPr lang="en-US" b="1" dirty="0"/>
              <a:t>Coarse grained sediments </a:t>
            </a:r>
            <a:r>
              <a:rPr lang="en-US" dirty="0"/>
              <a:t>with </a:t>
            </a:r>
            <a:r>
              <a:rPr lang="en-US" b="1" dirty="0"/>
              <a:t>Massive layering </a:t>
            </a:r>
            <a:r>
              <a:rPr lang="en-US" dirty="0"/>
              <a:t>of sediments near Cariboo River</a:t>
            </a:r>
          </a:p>
          <a:p>
            <a:endParaRPr lang="en-US" dirty="0"/>
          </a:p>
          <a:p>
            <a:r>
              <a:rPr lang="en-US" dirty="0"/>
              <a:t>2. </a:t>
            </a:r>
            <a:r>
              <a:rPr lang="en-US" b="1" dirty="0"/>
              <a:t>Laminated sediments further down lake </a:t>
            </a:r>
            <a:r>
              <a:rPr lang="en-US" dirty="0"/>
              <a:t>in the Main Cariboo River Basin</a:t>
            </a:r>
          </a:p>
          <a:p>
            <a:endParaRPr lang="en-US" dirty="0"/>
          </a:p>
          <a:p>
            <a:r>
              <a:rPr lang="en-US" dirty="0"/>
              <a:t>3. </a:t>
            </a:r>
            <a:r>
              <a:rPr lang="en-US" b="1" dirty="0"/>
              <a:t>Disturbed sediment laminae</a:t>
            </a:r>
            <a:r>
              <a:rPr lang="en-US" dirty="0"/>
              <a:t> below the frank creek delta</a:t>
            </a:r>
          </a:p>
          <a:p>
            <a:endParaRPr lang="en-US" dirty="0"/>
          </a:p>
          <a:p>
            <a:r>
              <a:rPr lang="en-US" dirty="0"/>
              <a:t>4. </a:t>
            </a:r>
            <a:r>
              <a:rPr lang="en-US" b="1" dirty="0"/>
              <a:t>Lighter, coarser grained laminations </a:t>
            </a:r>
            <a:r>
              <a:rPr lang="en-US" dirty="0"/>
              <a:t>in the Keithley Creek Basin</a:t>
            </a:r>
          </a:p>
        </p:txBody>
      </p:sp>
      <p:sp>
        <p:nvSpPr>
          <p:cNvPr id="4" name="Slide Number Placeholder 3"/>
          <p:cNvSpPr>
            <a:spLocks noGrp="1"/>
          </p:cNvSpPr>
          <p:nvPr>
            <p:ph type="sldNum" sz="quarter" idx="10"/>
          </p:nvPr>
        </p:nvSpPr>
        <p:spPr/>
        <p:txBody>
          <a:bodyPr/>
          <a:lstStyle/>
          <a:p>
            <a:fld id="{A76B1E05-673C-634C-98FA-49D7B69DB337}" type="slidenum">
              <a:rPr lang="en-US" smtClean="0"/>
              <a:t>21</a:t>
            </a:fld>
            <a:endParaRPr lang="en-US"/>
          </a:p>
        </p:txBody>
      </p:sp>
    </p:spTree>
    <p:extLst>
      <p:ext uri="{BB962C8B-B14F-4D97-AF65-F5344CB8AC3E}">
        <p14:creationId xmlns:p14="http://schemas.microsoft.com/office/powerpoint/2010/main" val="331406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Out of the three Ekman sediment core analyses, Sediment grain diameter best illustrates the pattern of sediment delivery down-lake.</a:t>
            </a:r>
          </a:p>
          <a:p>
            <a:endParaRPr lang="en-US" b="1" dirty="0"/>
          </a:p>
          <a:p>
            <a:r>
              <a:rPr lang="en-US" b="1" dirty="0"/>
              <a:t>Exponential decline in sediment grain diameter </a:t>
            </a:r>
            <a:r>
              <a:rPr lang="en-US" b="0" dirty="0"/>
              <a:t>with distance from the main Cariboo River delta </a:t>
            </a:r>
            <a:r>
              <a:rPr lang="en-US" b="1" dirty="0"/>
              <a:t>supports findings from the sub-bottom acoustic record that the main Cariboo River provides the dominant input of sediment to the lake.</a:t>
            </a:r>
          </a:p>
          <a:p>
            <a:endParaRPr lang="en-US" b="1" dirty="0"/>
          </a:p>
          <a:p>
            <a:r>
              <a:rPr lang="en-US" dirty="0"/>
              <a:t>However down-lake there are some secondary sources of coarse grained sediment </a:t>
            </a:r>
            <a:r>
              <a:rPr lang="en-US" b="1" dirty="0"/>
              <a:t>from the Frank Creek and Keithley Creek Deltas. </a:t>
            </a:r>
          </a:p>
          <a:p>
            <a:endParaRPr lang="en-US" b="1" dirty="0"/>
          </a:p>
          <a:p>
            <a:r>
              <a:rPr lang="en-US" b="1" dirty="0"/>
              <a:t>Distal from river deltas we see the majority of sediments delivered down-lake are silt and clay sized likely delivered from the </a:t>
            </a:r>
            <a:r>
              <a:rPr lang="en-US" b="1" dirty="0" err="1"/>
              <a:t>cariboo</a:t>
            </a:r>
            <a:r>
              <a:rPr lang="en-US" b="1" dirty="0"/>
              <a:t> river through suspended sediment transport </a:t>
            </a:r>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22</a:t>
            </a:fld>
            <a:endParaRPr lang="en-US"/>
          </a:p>
        </p:txBody>
      </p:sp>
    </p:spTree>
    <p:extLst>
      <p:ext uri="{BB962C8B-B14F-4D97-AF65-F5344CB8AC3E}">
        <p14:creationId xmlns:p14="http://schemas.microsoft.com/office/powerpoint/2010/main" val="4251490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Of the four vibrocores collected, V1 and V2 </a:t>
            </a:r>
            <a:r>
              <a:rPr lang="en-US" dirty="0"/>
              <a:t>collected </a:t>
            </a:r>
            <a:r>
              <a:rPr lang="en-US" b="1" dirty="0"/>
              <a:t>in deep basins</a:t>
            </a:r>
            <a:r>
              <a:rPr lang="en-US" dirty="0"/>
              <a:t>, </a:t>
            </a:r>
            <a:r>
              <a:rPr lang="en-US" b="1" dirty="0"/>
              <a:t>furthest from secondary tributaries, </a:t>
            </a:r>
            <a:r>
              <a:rPr lang="en-US" dirty="0"/>
              <a:t>provide the most </a:t>
            </a:r>
            <a:r>
              <a:rPr lang="en-US" b="1" dirty="0"/>
              <a:t>well preserved</a:t>
            </a:r>
            <a:r>
              <a:rPr lang="en-US" dirty="0"/>
              <a:t> sediment records</a:t>
            </a:r>
          </a:p>
          <a:p>
            <a:endParaRPr lang="en-US" b="1" dirty="0"/>
          </a:p>
          <a:p>
            <a:r>
              <a:rPr lang="en-US" b="1" dirty="0"/>
              <a:t>V3 and v4 were not as well preserved </a:t>
            </a:r>
            <a:r>
              <a:rPr lang="en-US" dirty="0"/>
              <a:t>as they are located proximal to the frank creek and </a:t>
            </a:r>
            <a:r>
              <a:rPr lang="en-US" dirty="0" err="1"/>
              <a:t>keithely</a:t>
            </a:r>
            <a:r>
              <a:rPr lang="en-US" dirty="0"/>
              <a:t> creek delta which provide coarser sediment inputs and did not lead to clear laminations</a:t>
            </a:r>
          </a:p>
        </p:txBody>
      </p:sp>
      <p:sp>
        <p:nvSpPr>
          <p:cNvPr id="4" name="Slide Number Placeholder 3"/>
          <p:cNvSpPr>
            <a:spLocks noGrp="1"/>
          </p:cNvSpPr>
          <p:nvPr>
            <p:ph type="sldNum" sz="quarter" idx="10"/>
          </p:nvPr>
        </p:nvSpPr>
        <p:spPr/>
        <p:txBody>
          <a:bodyPr/>
          <a:lstStyle/>
          <a:p>
            <a:fld id="{A76B1E05-673C-634C-98FA-49D7B69DB337}" type="slidenum">
              <a:rPr lang="en-US" smtClean="0"/>
              <a:t>23</a:t>
            </a:fld>
            <a:endParaRPr lang="en-US"/>
          </a:p>
        </p:txBody>
      </p:sp>
    </p:spTree>
    <p:extLst>
      <p:ext uri="{BB962C8B-B14F-4D97-AF65-F5344CB8AC3E}">
        <p14:creationId xmlns:p14="http://schemas.microsoft.com/office/powerpoint/2010/main" val="709939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stratigraphy of the long cores support findings from the Ekman surficial cores that there are three main depositional environments across Cariboo Lake. </a:t>
            </a:r>
          </a:p>
          <a:p>
            <a:pPr marL="685800" lvl="1" indent="-228600">
              <a:buFont typeface="+mj-lt"/>
              <a:buAutoNum type="arabicPeriod"/>
            </a:pPr>
            <a:r>
              <a:rPr lang="en-US" b="1" dirty="0"/>
              <a:t>Well laminated sediments in the main Cariboo Lake basin</a:t>
            </a:r>
          </a:p>
          <a:p>
            <a:pPr marL="685800" lvl="1" indent="-228600">
              <a:buFont typeface="+mj-lt"/>
              <a:buAutoNum type="arabicPeriod"/>
            </a:pPr>
            <a:r>
              <a:rPr lang="en-US" b="1" dirty="0"/>
              <a:t>Disturbed near the Frank Creek Delta</a:t>
            </a:r>
          </a:p>
          <a:p>
            <a:pPr marL="685800" lvl="1" indent="-228600">
              <a:buFont typeface="+mj-lt"/>
              <a:buAutoNum type="arabicPeriod"/>
            </a:pPr>
            <a:r>
              <a:rPr lang="en-US" b="1" dirty="0"/>
              <a:t>Lighter and coarser grained sediments in the Keithley creek basin</a:t>
            </a:r>
          </a:p>
        </p:txBody>
      </p:sp>
      <p:sp>
        <p:nvSpPr>
          <p:cNvPr id="4" name="Slide Number Placeholder 3"/>
          <p:cNvSpPr>
            <a:spLocks noGrp="1"/>
          </p:cNvSpPr>
          <p:nvPr>
            <p:ph type="sldNum" sz="quarter" idx="10"/>
          </p:nvPr>
        </p:nvSpPr>
        <p:spPr/>
        <p:txBody>
          <a:bodyPr/>
          <a:lstStyle/>
          <a:p>
            <a:fld id="{A76B1E05-673C-634C-98FA-49D7B69DB337}" type="slidenum">
              <a:rPr lang="en-US" smtClean="0"/>
              <a:t>24</a:t>
            </a:fld>
            <a:endParaRPr lang="en-US"/>
          </a:p>
        </p:txBody>
      </p:sp>
    </p:spTree>
    <p:extLst>
      <p:ext uri="{BB962C8B-B14F-4D97-AF65-F5344CB8AC3E}">
        <p14:creationId xmlns:p14="http://schemas.microsoft.com/office/powerpoint/2010/main" val="3035037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Vibrocore</a:t>
            </a:r>
            <a:r>
              <a:rPr lang="en-US" b="1" dirty="0"/>
              <a:t> one was chosen to compare to other regional climate records </a:t>
            </a:r>
            <a:r>
              <a:rPr lang="en-US" dirty="0"/>
              <a:t>as it had the </a:t>
            </a:r>
            <a:r>
              <a:rPr lang="en-US" b="1" dirty="0"/>
              <a:t>best preserved sediment record.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Records of grain size, varve thickness, and </a:t>
            </a:r>
            <a:r>
              <a:rPr lang="en-US" b="1" dirty="0" err="1"/>
              <a:t>orgainic</a:t>
            </a:r>
            <a:r>
              <a:rPr lang="en-US" b="1" dirty="0"/>
              <a:t> content from </a:t>
            </a:r>
            <a:r>
              <a:rPr lang="en-US" b="1" dirty="0" err="1"/>
              <a:t>Vibro</a:t>
            </a:r>
            <a:r>
              <a:rPr lang="en-US" b="1" dirty="0"/>
              <a:t> core 1 </a:t>
            </a:r>
            <a:r>
              <a:rPr lang="en-US" dirty="0"/>
              <a:t>demonstrate changes in sediment delivery to </a:t>
            </a:r>
            <a:r>
              <a:rPr lang="en-US" dirty="0" err="1"/>
              <a:t>cariboo</a:t>
            </a:r>
            <a:r>
              <a:rPr lang="en-US" dirty="0"/>
              <a:t> lake over the past 1500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record of sediment yield exhibits some correlation to three climate fluctuations over the past 1500 years which are supported by other temperature proxies, glacier records and sediment yield studies across western Canada.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1" dirty="0"/>
            </a:br>
            <a:r>
              <a:rPr lang="en-US" b="1" dirty="0"/>
              <a:t>The vertical bars at the top denote these periods of climate fluctuation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eriod"/>
            </a:pPr>
            <a:r>
              <a:rPr lang="en-US" b="1" dirty="0"/>
              <a:t>First Millennial Advance </a:t>
            </a:r>
            <a:r>
              <a:rPr lang="en-CA" sz="1200" b="1" kern="1200" dirty="0">
                <a:solidFill>
                  <a:schemeClr val="tx1"/>
                </a:solidFill>
                <a:effectLst/>
                <a:latin typeface="+mn-lt"/>
                <a:ea typeface="+mn-ea"/>
                <a:cs typeface="+mn-cs"/>
              </a:rPr>
              <a:t>around AD 200-700 </a:t>
            </a:r>
            <a:r>
              <a:rPr lang="en-CA" sz="1200" kern="1200" dirty="0">
                <a:solidFill>
                  <a:schemeClr val="tx1"/>
                </a:solidFill>
                <a:effectLst/>
                <a:latin typeface="+mn-lt"/>
                <a:ea typeface="+mn-ea"/>
                <a:cs typeface="+mn-cs"/>
              </a:rPr>
              <a:t>was marked by a </a:t>
            </a:r>
            <a:r>
              <a:rPr lang="en-CA" sz="1200" b="1" kern="1200" dirty="0">
                <a:solidFill>
                  <a:schemeClr val="tx1"/>
                </a:solidFill>
                <a:effectLst/>
                <a:latin typeface="+mn-lt"/>
                <a:ea typeface="+mn-ea"/>
                <a:cs typeface="+mn-cs"/>
              </a:rPr>
              <a:t>decrease in temperature and increase in glacier activity</a:t>
            </a:r>
            <a:r>
              <a:rPr lang="en-CA" sz="1200" kern="1200" dirty="0">
                <a:solidFill>
                  <a:schemeClr val="tx1"/>
                </a:solidFill>
                <a:effectLst/>
                <a:latin typeface="+mn-lt"/>
                <a:ea typeface="+mn-ea"/>
                <a:cs typeface="+mn-cs"/>
              </a:rPr>
              <a:t>. IN the Cariboo Lake sediment record an increase to above average grain size and varve thickness is observed. Percent organics is slightly below average. </a:t>
            </a:r>
          </a:p>
          <a:p>
            <a:pPr marL="228600" indent="-228600">
              <a:buAutoNum type="arabicPeriod"/>
            </a:pPr>
            <a:r>
              <a:rPr lang="en-CA" sz="1200" b="1" kern="1200" dirty="0">
                <a:solidFill>
                  <a:schemeClr val="tx1"/>
                </a:solidFill>
                <a:effectLst/>
                <a:latin typeface="+mn-lt"/>
                <a:ea typeface="+mn-ea"/>
                <a:cs typeface="+mn-cs"/>
              </a:rPr>
              <a:t>During the Medieval Warm Period AD 750-1100</a:t>
            </a:r>
            <a:r>
              <a:rPr lang="en-CA" sz="1200" kern="1200" dirty="0">
                <a:solidFill>
                  <a:schemeClr val="tx1"/>
                </a:solidFill>
                <a:effectLst/>
                <a:latin typeface="+mn-lt"/>
                <a:ea typeface="+mn-ea"/>
                <a:cs typeface="+mn-cs"/>
              </a:rPr>
              <a:t>, The </a:t>
            </a:r>
            <a:r>
              <a:rPr lang="en-CA" sz="1200" b="1" kern="1200" dirty="0">
                <a:solidFill>
                  <a:schemeClr val="tx1"/>
                </a:solidFill>
                <a:effectLst/>
                <a:latin typeface="+mn-lt"/>
                <a:ea typeface="+mn-ea"/>
                <a:cs typeface="+mn-cs"/>
              </a:rPr>
              <a:t>Cariboo Lake sediment single exhibits a decreasing trend in grain size and varve thickness</a:t>
            </a:r>
            <a:r>
              <a:rPr lang="en-CA" sz="1200" kern="1200" dirty="0">
                <a:solidFill>
                  <a:schemeClr val="tx1"/>
                </a:solidFill>
                <a:effectLst/>
                <a:latin typeface="+mn-lt"/>
                <a:ea typeface="+mn-ea"/>
                <a:cs typeface="+mn-cs"/>
              </a:rPr>
              <a:t> and above average percent organics. This coincides with a period of above average temperature and decreased glacier extent</a:t>
            </a:r>
          </a:p>
          <a:p>
            <a:pPr marL="228600" indent="-228600">
              <a:buAutoNum type="arabicPeriod"/>
            </a:pPr>
            <a:r>
              <a:rPr lang="en-CA" sz="1200" kern="1200" dirty="0">
                <a:solidFill>
                  <a:schemeClr val="tx1"/>
                </a:solidFill>
                <a:effectLst/>
                <a:latin typeface="+mn-lt"/>
                <a:ea typeface="+mn-ea"/>
                <a:cs typeface="+mn-cs"/>
              </a:rPr>
              <a:t>Lastly, during the </a:t>
            </a:r>
            <a:r>
              <a:rPr lang="en-CA" sz="1200" b="1" kern="1200" dirty="0">
                <a:solidFill>
                  <a:schemeClr val="tx1"/>
                </a:solidFill>
                <a:effectLst/>
                <a:latin typeface="+mn-lt"/>
                <a:ea typeface="+mn-ea"/>
                <a:cs typeface="+mn-cs"/>
              </a:rPr>
              <a:t>Little Ice Age Advance (LIA) from AD 1500-1900</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grain size exhibits a slight increasing trend </a:t>
            </a:r>
            <a:r>
              <a:rPr lang="en-CA" sz="1200" kern="1200" dirty="0">
                <a:solidFill>
                  <a:schemeClr val="tx1"/>
                </a:solidFill>
                <a:effectLst/>
                <a:latin typeface="+mn-lt"/>
                <a:ea typeface="+mn-ea"/>
                <a:cs typeface="+mn-cs"/>
              </a:rPr>
              <a:t>and percent organics is slightly below average both indicating an increase in sediment yield. While varve thickness remains largely below average.</a:t>
            </a:r>
          </a:p>
          <a:p>
            <a:pPr marL="228600" indent="-228600">
              <a:buAutoNum type="arabicPeriod"/>
            </a:pPr>
            <a:endParaRPr lang="en-CA" sz="1200" kern="1200" dirty="0">
              <a:solidFill>
                <a:schemeClr val="tx1"/>
              </a:solidFill>
              <a:effectLst/>
              <a:latin typeface="+mn-lt"/>
              <a:ea typeface="+mn-ea"/>
              <a:cs typeface="+mn-cs"/>
            </a:endParaRPr>
          </a:p>
          <a:p>
            <a:pPr marL="0" indent="0">
              <a:buNone/>
            </a:pPr>
            <a:r>
              <a:rPr lang="en-CA" sz="1200" b="1" kern="1200" dirty="0">
                <a:solidFill>
                  <a:schemeClr val="tx1"/>
                </a:solidFill>
                <a:effectLst/>
                <a:latin typeface="+mn-lt"/>
                <a:ea typeface="+mn-ea"/>
                <a:cs typeface="+mn-cs"/>
              </a:rPr>
              <a:t>The sediment record from Cariboo Lake exhibits some correlation to the On-Off lake record </a:t>
            </a:r>
            <a:r>
              <a:rPr lang="en-CA" sz="1200" kern="1200" dirty="0">
                <a:solidFill>
                  <a:schemeClr val="tx1"/>
                </a:solidFill>
                <a:effectLst/>
                <a:latin typeface="+mn-lt"/>
                <a:ea typeface="+mn-ea"/>
                <a:cs typeface="+mn-cs"/>
              </a:rPr>
              <a:t>(located in the Cariboo Lake watershed headwaters). </a:t>
            </a:r>
            <a:r>
              <a:rPr lang="en-CA" sz="1200" b="1" kern="1200" dirty="0">
                <a:solidFill>
                  <a:schemeClr val="tx1"/>
                </a:solidFill>
                <a:effectLst/>
                <a:latin typeface="+mn-lt"/>
                <a:ea typeface="+mn-ea"/>
                <a:cs typeface="+mn-cs"/>
              </a:rPr>
              <a:t>In the on-off lake record they </a:t>
            </a:r>
            <a:r>
              <a:rPr lang="en-CA" sz="1200" kern="1200" dirty="0">
                <a:solidFill>
                  <a:schemeClr val="tx1"/>
                </a:solidFill>
                <a:effectLst/>
                <a:latin typeface="+mn-lt"/>
                <a:ea typeface="+mn-ea"/>
                <a:cs typeface="+mn-cs"/>
              </a:rPr>
              <a:t>also exhibit a </a:t>
            </a:r>
            <a:r>
              <a:rPr lang="en-CA" sz="1200" b="1" kern="1200" dirty="0">
                <a:solidFill>
                  <a:schemeClr val="tx1"/>
                </a:solidFill>
                <a:effectLst/>
                <a:latin typeface="+mn-lt"/>
                <a:ea typeface="+mn-ea"/>
                <a:cs typeface="+mn-cs"/>
              </a:rPr>
              <a:t>response to the First Millennial Advance and the Medieval Warm period </a:t>
            </a:r>
            <a:r>
              <a:rPr lang="en-CA" sz="1200" kern="1200" dirty="0">
                <a:solidFill>
                  <a:schemeClr val="tx1"/>
                </a:solidFill>
                <a:effectLst/>
                <a:latin typeface="+mn-lt"/>
                <a:ea typeface="+mn-ea"/>
                <a:cs typeface="+mn-cs"/>
              </a:rPr>
              <a:t>but </a:t>
            </a:r>
            <a:r>
              <a:rPr lang="en-CA" sz="1200" b="1" kern="1200" dirty="0">
                <a:solidFill>
                  <a:schemeClr val="tx1"/>
                </a:solidFill>
                <a:effectLst/>
                <a:latin typeface="+mn-lt"/>
                <a:ea typeface="+mn-ea"/>
                <a:cs typeface="+mn-cs"/>
              </a:rPr>
              <a:t>do not exhibit a strong signal during the Little Ice Age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6B1E05-673C-634C-98FA-49D7B69DB337}" type="slidenum">
              <a:rPr lang="en-US" smtClean="0"/>
              <a:t>25</a:t>
            </a:fld>
            <a:endParaRPr lang="en-US"/>
          </a:p>
        </p:txBody>
      </p:sp>
    </p:spTree>
    <p:extLst>
      <p:ext uri="{BB962C8B-B14F-4D97-AF65-F5344CB8AC3E}">
        <p14:creationId xmlns:p14="http://schemas.microsoft.com/office/powerpoint/2010/main" val="76095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b="1" dirty="0"/>
              <a:t>First Millennial Advance </a:t>
            </a:r>
            <a:r>
              <a:rPr lang="en-CA" sz="1200" b="1" kern="1200" dirty="0">
                <a:solidFill>
                  <a:schemeClr val="tx1"/>
                </a:solidFill>
                <a:effectLst/>
                <a:latin typeface="+mn-lt"/>
                <a:ea typeface="+mn-ea"/>
                <a:cs typeface="+mn-cs"/>
              </a:rPr>
              <a:t>around AD 200-700 </a:t>
            </a:r>
            <a:r>
              <a:rPr lang="en-CA" sz="1200" kern="1200" dirty="0">
                <a:solidFill>
                  <a:schemeClr val="tx1"/>
                </a:solidFill>
                <a:effectLst/>
                <a:latin typeface="+mn-lt"/>
                <a:ea typeface="+mn-ea"/>
                <a:cs typeface="+mn-cs"/>
              </a:rPr>
              <a:t>was marked by a </a:t>
            </a:r>
            <a:r>
              <a:rPr lang="en-CA" sz="1200" b="1" kern="1200" dirty="0">
                <a:solidFill>
                  <a:schemeClr val="tx1"/>
                </a:solidFill>
                <a:effectLst/>
                <a:latin typeface="+mn-lt"/>
                <a:ea typeface="+mn-ea"/>
                <a:cs typeface="+mn-cs"/>
              </a:rPr>
              <a:t>decrease in temperature and increase in glacier activity</a:t>
            </a:r>
            <a:r>
              <a:rPr lang="en-CA" sz="1200" kern="1200" dirty="0">
                <a:solidFill>
                  <a:schemeClr val="tx1"/>
                </a:solidFill>
                <a:effectLst/>
                <a:latin typeface="+mn-lt"/>
                <a:ea typeface="+mn-ea"/>
                <a:cs typeface="+mn-cs"/>
              </a:rPr>
              <a:t>. IN the Cariboo Lake sediment record an increase to above average grain size and varve thickness is observed. Percent organics is slightly below average. Which all point toward an increase in sediment yield during this time.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1" kern="1200" dirty="0">
                <a:solidFill>
                  <a:schemeClr val="tx1"/>
                </a:solidFill>
                <a:effectLst/>
                <a:latin typeface="+mn-lt"/>
                <a:ea typeface="+mn-ea"/>
                <a:cs typeface="+mn-cs"/>
              </a:rPr>
              <a:t>During the Medieval Warm Period AD 750-1100</a:t>
            </a:r>
            <a:r>
              <a:rPr lang="en-CA" sz="1200" kern="1200" dirty="0">
                <a:solidFill>
                  <a:schemeClr val="tx1"/>
                </a:solidFill>
                <a:effectLst/>
                <a:latin typeface="+mn-lt"/>
                <a:ea typeface="+mn-ea"/>
                <a:cs typeface="+mn-cs"/>
              </a:rPr>
              <a:t>, The </a:t>
            </a:r>
            <a:r>
              <a:rPr lang="en-CA" sz="1200" b="1" kern="1200" dirty="0">
                <a:solidFill>
                  <a:schemeClr val="tx1"/>
                </a:solidFill>
                <a:effectLst/>
                <a:latin typeface="+mn-lt"/>
                <a:ea typeface="+mn-ea"/>
                <a:cs typeface="+mn-cs"/>
              </a:rPr>
              <a:t>Cariboo Lake sediment single exhibits a decreasing trend in grain size and varve thickness</a:t>
            </a:r>
            <a:r>
              <a:rPr lang="en-CA" sz="1200" kern="1200" dirty="0">
                <a:solidFill>
                  <a:schemeClr val="tx1"/>
                </a:solidFill>
                <a:effectLst/>
                <a:latin typeface="+mn-lt"/>
                <a:ea typeface="+mn-ea"/>
                <a:cs typeface="+mn-cs"/>
              </a:rPr>
              <a:t> and above average percent organics. Indicates reduced sedimentation. This coincides with a period of above average temperature and decreased glacier extent.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1200" dirty="0">
                <a:solidFill>
                  <a:schemeClr val="tx1"/>
                </a:solidFill>
                <a:effectLst/>
                <a:latin typeface="+mn-lt"/>
                <a:ea typeface="+mn-ea"/>
                <a:cs typeface="+mn-cs"/>
              </a:rPr>
              <a:t>Lastly, during the </a:t>
            </a:r>
            <a:r>
              <a:rPr lang="en-CA" sz="1200" b="1" kern="1200" dirty="0">
                <a:solidFill>
                  <a:schemeClr val="tx1"/>
                </a:solidFill>
                <a:effectLst/>
                <a:latin typeface="+mn-lt"/>
                <a:ea typeface="+mn-ea"/>
                <a:cs typeface="+mn-cs"/>
              </a:rPr>
              <a:t>Little Ice Age Advance (LIA) from AD 1500-1900</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grain size exhibits a slight increasing trend </a:t>
            </a:r>
            <a:r>
              <a:rPr lang="en-CA" sz="1200" kern="1200" dirty="0">
                <a:solidFill>
                  <a:schemeClr val="tx1"/>
                </a:solidFill>
                <a:effectLst/>
                <a:latin typeface="+mn-lt"/>
                <a:ea typeface="+mn-ea"/>
                <a:cs typeface="+mn-cs"/>
              </a:rPr>
              <a:t>and percent organics is slightly below average both indicating an increase in sediment yield. While varve thickness remains largely below average. </a:t>
            </a:r>
            <a:r>
              <a:rPr lang="en-CA" sz="1200" b="1" kern="1200" dirty="0">
                <a:solidFill>
                  <a:schemeClr val="tx1"/>
                </a:solidFill>
                <a:effectLst/>
                <a:latin typeface="+mn-lt"/>
                <a:ea typeface="+mn-ea"/>
                <a:cs typeface="+mn-cs"/>
              </a:rPr>
              <a:t>*NEXT SLIDE*</a:t>
            </a:r>
            <a:endParaRPr lang="en-CA" sz="1200" kern="1200" dirty="0">
              <a:solidFill>
                <a:schemeClr val="tx1"/>
              </a:solidFill>
              <a:effectLst/>
              <a:latin typeface="+mn-lt"/>
              <a:ea typeface="+mn-ea"/>
              <a:cs typeface="+mn-cs"/>
            </a:endParaRPr>
          </a:p>
          <a:p>
            <a:pPr marL="228600" indent="-228600">
              <a:buAutoNum type="arabicPeriod"/>
            </a:pPr>
            <a:endParaRPr lang="en-CA" sz="1200" kern="1200" dirty="0">
              <a:solidFill>
                <a:schemeClr val="tx1"/>
              </a:solidFill>
              <a:effectLst/>
              <a:latin typeface="+mn-lt"/>
              <a:ea typeface="+mn-ea"/>
              <a:cs typeface="+mn-cs"/>
            </a:endParaRPr>
          </a:p>
          <a:p>
            <a:pPr marL="0" indent="0">
              <a:buNone/>
            </a:pPr>
            <a:r>
              <a:rPr lang="en-CA" sz="1200" b="1" kern="1200" dirty="0">
                <a:solidFill>
                  <a:schemeClr val="tx1"/>
                </a:solidFill>
                <a:effectLst/>
                <a:latin typeface="+mn-lt"/>
                <a:ea typeface="+mn-ea"/>
                <a:cs typeface="+mn-cs"/>
              </a:rPr>
              <a:t>The sediment record from Cariboo Lake exhibits some correlation to the On-Off lake record </a:t>
            </a:r>
            <a:r>
              <a:rPr lang="en-CA" sz="1200" kern="1200" dirty="0">
                <a:solidFill>
                  <a:schemeClr val="tx1"/>
                </a:solidFill>
                <a:effectLst/>
                <a:latin typeface="+mn-lt"/>
                <a:ea typeface="+mn-ea"/>
                <a:cs typeface="+mn-cs"/>
              </a:rPr>
              <a:t>(located in the Cariboo Lake watershed headwaters). </a:t>
            </a:r>
            <a:r>
              <a:rPr lang="en-CA" sz="1200" b="1" kern="1200" dirty="0">
                <a:solidFill>
                  <a:schemeClr val="tx1"/>
                </a:solidFill>
                <a:effectLst/>
                <a:latin typeface="+mn-lt"/>
                <a:ea typeface="+mn-ea"/>
                <a:cs typeface="+mn-cs"/>
              </a:rPr>
              <a:t>In the on-off lake record they </a:t>
            </a:r>
            <a:r>
              <a:rPr lang="en-CA" sz="1200" kern="1200" dirty="0">
                <a:solidFill>
                  <a:schemeClr val="tx1"/>
                </a:solidFill>
                <a:effectLst/>
                <a:latin typeface="+mn-lt"/>
                <a:ea typeface="+mn-ea"/>
                <a:cs typeface="+mn-cs"/>
              </a:rPr>
              <a:t>also exhibit a </a:t>
            </a:r>
            <a:r>
              <a:rPr lang="en-CA" sz="1200" b="1" kern="1200" dirty="0">
                <a:solidFill>
                  <a:schemeClr val="tx1"/>
                </a:solidFill>
                <a:effectLst/>
                <a:latin typeface="+mn-lt"/>
                <a:ea typeface="+mn-ea"/>
                <a:cs typeface="+mn-cs"/>
              </a:rPr>
              <a:t>response to the First Millennial Advance and the Medieval Warm period </a:t>
            </a:r>
            <a:r>
              <a:rPr lang="en-CA" sz="1200" kern="1200" dirty="0">
                <a:solidFill>
                  <a:schemeClr val="tx1"/>
                </a:solidFill>
                <a:effectLst/>
                <a:latin typeface="+mn-lt"/>
                <a:ea typeface="+mn-ea"/>
                <a:cs typeface="+mn-cs"/>
              </a:rPr>
              <a:t>but </a:t>
            </a:r>
            <a:r>
              <a:rPr lang="en-CA" sz="1200" b="1" kern="1200" dirty="0">
                <a:solidFill>
                  <a:schemeClr val="tx1"/>
                </a:solidFill>
                <a:effectLst/>
                <a:latin typeface="+mn-lt"/>
                <a:ea typeface="+mn-ea"/>
                <a:cs typeface="+mn-cs"/>
              </a:rPr>
              <a:t>do not exhibit a strong signal during the Little Ice Age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6B1E05-673C-634C-98FA-49D7B69DB337}" type="slidenum">
              <a:rPr lang="en-US" smtClean="0"/>
              <a:t>26</a:t>
            </a:fld>
            <a:endParaRPr lang="en-US"/>
          </a:p>
        </p:txBody>
      </p:sp>
    </p:spTree>
    <p:extLst>
      <p:ext uri="{BB962C8B-B14F-4D97-AF65-F5344CB8AC3E}">
        <p14:creationId xmlns:p14="http://schemas.microsoft.com/office/powerpoint/2010/main" val="3449297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b="1" dirty="0"/>
              <a:t>First Millennial Advance </a:t>
            </a:r>
            <a:r>
              <a:rPr lang="en-CA" sz="1200" b="1" kern="1200" dirty="0">
                <a:solidFill>
                  <a:schemeClr val="tx1"/>
                </a:solidFill>
                <a:effectLst/>
                <a:latin typeface="+mn-lt"/>
                <a:ea typeface="+mn-ea"/>
                <a:cs typeface="+mn-cs"/>
              </a:rPr>
              <a:t>around AD 200-700 </a:t>
            </a:r>
            <a:r>
              <a:rPr lang="en-CA" sz="1200" kern="1200" dirty="0">
                <a:solidFill>
                  <a:schemeClr val="tx1"/>
                </a:solidFill>
                <a:effectLst/>
                <a:latin typeface="+mn-lt"/>
                <a:ea typeface="+mn-ea"/>
                <a:cs typeface="+mn-cs"/>
              </a:rPr>
              <a:t>was marked by a </a:t>
            </a:r>
            <a:r>
              <a:rPr lang="en-CA" sz="1200" b="1" kern="1200" dirty="0">
                <a:solidFill>
                  <a:schemeClr val="tx1"/>
                </a:solidFill>
                <a:effectLst/>
                <a:latin typeface="+mn-lt"/>
                <a:ea typeface="+mn-ea"/>
                <a:cs typeface="+mn-cs"/>
              </a:rPr>
              <a:t>decrease in temperature and increase in glacier activity</a:t>
            </a:r>
            <a:r>
              <a:rPr lang="en-CA" sz="1200" kern="1200" dirty="0">
                <a:solidFill>
                  <a:schemeClr val="tx1"/>
                </a:solidFill>
                <a:effectLst/>
                <a:latin typeface="+mn-lt"/>
                <a:ea typeface="+mn-ea"/>
                <a:cs typeface="+mn-cs"/>
              </a:rPr>
              <a:t>. IN the Cariboo Lake sediment record an increase to above average grain size and varve thickness is observed. Percent organics is slightly below average. Which all point toward an increase in sediment yield during this time.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1" kern="1200" dirty="0">
                <a:solidFill>
                  <a:schemeClr val="tx1"/>
                </a:solidFill>
                <a:effectLst/>
                <a:latin typeface="+mn-lt"/>
                <a:ea typeface="+mn-ea"/>
                <a:cs typeface="+mn-cs"/>
              </a:rPr>
              <a:t>During the Medieval Warm Period AD 750-1100</a:t>
            </a:r>
            <a:r>
              <a:rPr lang="en-CA" sz="1200" kern="1200" dirty="0">
                <a:solidFill>
                  <a:schemeClr val="tx1"/>
                </a:solidFill>
                <a:effectLst/>
                <a:latin typeface="+mn-lt"/>
                <a:ea typeface="+mn-ea"/>
                <a:cs typeface="+mn-cs"/>
              </a:rPr>
              <a:t>, The </a:t>
            </a:r>
            <a:r>
              <a:rPr lang="en-CA" sz="1200" b="1" kern="1200" dirty="0">
                <a:solidFill>
                  <a:schemeClr val="tx1"/>
                </a:solidFill>
                <a:effectLst/>
                <a:latin typeface="+mn-lt"/>
                <a:ea typeface="+mn-ea"/>
                <a:cs typeface="+mn-cs"/>
              </a:rPr>
              <a:t>Cariboo Lake sediment single exhibits a decreasing trend in grain size and varve thickness</a:t>
            </a:r>
            <a:r>
              <a:rPr lang="en-CA" sz="1200" kern="1200" dirty="0">
                <a:solidFill>
                  <a:schemeClr val="tx1"/>
                </a:solidFill>
                <a:effectLst/>
                <a:latin typeface="+mn-lt"/>
                <a:ea typeface="+mn-ea"/>
                <a:cs typeface="+mn-cs"/>
              </a:rPr>
              <a:t> and above average percent organics. Indicates reduced sedimentation. This coincides with a period of above average temperature and decreased glacier extent.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1200" dirty="0">
                <a:solidFill>
                  <a:schemeClr val="tx1"/>
                </a:solidFill>
                <a:effectLst/>
                <a:latin typeface="+mn-lt"/>
                <a:ea typeface="+mn-ea"/>
                <a:cs typeface="+mn-cs"/>
              </a:rPr>
              <a:t>Lastly, during the </a:t>
            </a:r>
            <a:r>
              <a:rPr lang="en-CA" sz="1200" b="1" kern="1200" dirty="0">
                <a:solidFill>
                  <a:schemeClr val="tx1"/>
                </a:solidFill>
                <a:effectLst/>
                <a:latin typeface="+mn-lt"/>
                <a:ea typeface="+mn-ea"/>
                <a:cs typeface="+mn-cs"/>
              </a:rPr>
              <a:t>Little Ice Age Advance (LIA) from AD 1500-1900</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grain size exhibits a slight increasing trend </a:t>
            </a:r>
            <a:r>
              <a:rPr lang="en-CA" sz="1200" kern="1200" dirty="0">
                <a:solidFill>
                  <a:schemeClr val="tx1"/>
                </a:solidFill>
                <a:effectLst/>
                <a:latin typeface="+mn-lt"/>
                <a:ea typeface="+mn-ea"/>
                <a:cs typeface="+mn-cs"/>
              </a:rPr>
              <a:t>and percent organics is slightly below average both indicating an increase in sediment yield. While varve thickness remains largely below average. </a:t>
            </a:r>
            <a:r>
              <a:rPr lang="en-CA" sz="1200" b="1" kern="1200" dirty="0">
                <a:solidFill>
                  <a:schemeClr val="tx1"/>
                </a:solidFill>
                <a:effectLst/>
                <a:latin typeface="+mn-lt"/>
                <a:ea typeface="+mn-ea"/>
                <a:cs typeface="+mn-cs"/>
              </a:rPr>
              <a:t>*NEXT SLIDE*</a:t>
            </a:r>
            <a:endParaRPr lang="en-CA" sz="1200" kern="1200" dirty="0">
              <a:solidFill>
                <a:schemeClr val="tx1"/>
              </a:solidFill>
              <a:effectLst/>
              <a:latin typeface="+mn-lt"/>
              <a:ea typeface="+mn-ea"/>
              <a:cs typeface="+mn-cs"/>
            </a:endParaRPr>
          </a:p>
          <a:p>
            <a:pPr marL="228600" indent="-228600">
              <a:buAutoNum type="arabicPeriod"/>
            </a:pPr>
            <a:endParaRPr lang="en-CA" sz="1200" kern="1200" dirty="0">
              <a:solidFill>
                <a:schemeClr val="tx1"/>
              </a:solidFill>
              <a:effectLst/>
              <a:latin typeface="+mn-lt"/>
              <a:ea typeface="+mn-ea"/>
              <a:cs typeface="+mn-cs"/>
            </a:endParaRPr>
          </a:p>
          <a:p>
            <a:pPr marL="0" indent="0">
              <a:buNone/>
            </a:pPr>
            <a:r>
              <a:rPr lang="en-CA" sz="1200" b="1" kern="1200" dirty="0">
                <a:solidFill>
                  <a:schemeClr val="tx1"/>
                </a:solidFill>
                <a:effectLst/>
                <a:latin typeface="+mn-lt"/>
                <a:ea typeface="+mn-ea"/>
                <a:cs typeface="+mn-cs"/>
              </a:rPr>
              <a:t>The sediment record from Cariboo Lake exhibits some correlation to the On-Off lake record </a:t>
            </a:r>
            <a:r>
              <a:rPr lang="en-CA" sz="1200" kern="1200" dirty="0">
                <a:solidFill>
                  <a:schemeClr val="tx1"/>
                </a:solidFill>
                <a:effectLst/>
                <a:latin typeface="+mn-lt"/>
                <a:ea typeface="+mn-ea"/>
                <a:cs typeface="+mn-cs"/>
              </a:rPr>
              <a:t>(located in the Cariboo Lake watershed headwaters). </a:t>
            </a:r>
            <a:r>
              <a:rPr lang="en-CA" sz="1200" b="1" kern="1200" dirty="0">
                <a:solidFill>
                  <a:schemeClr val="tx1"/>
                </a:solidFill>
                <a:effectLst/>
                <a:latin typeface="+mn-lt"/>
                <a:ea typeface="+mn-ea"/>
                <a:cs typeface="+mn-cs"/>
              </a:rPr>
              <a:t>In the on-off lake record they </a:t>
            </a:r>
            <a:r>
              <a:rPr lang="en-CA" sz="1200" kern="1200" dirty="0">
                <a:solidFill>
                  <a:schemeClr val="tx1"/>
                </a:solidFill>
                <a:effectLst/>
                <a:latin typeface="+mn-lt"/>
                <a:ea typeface="+mn-ea"/>
                <a:cs typeface="+mn-cs"/>
              </a:rPr>
              <a:t>also exhibit a </a:t>
            </a:r>
            <a:r>
              <a:rPr lang="en-CA" sz="1200" b="1" kern="1200" dirty="0">
                <a:solidFill>
                  <a:schemeClr val="tx1"/>
                </a:solidFill>
                <a:effectLst/>
                <a:latin typeface="+mn-lt"/>
                <a:ea typeface="+mn-ea"/>
                <a:cs typeface="+mn-cs"/>
              </a:rPr>
              <a:t>response to the First Millennial Advance and the Medieval Warm period </a:t>
            </a:r>
            <a:r>
              <a:rPr lang="en-CA" sz="1200" kern="1200" dirty="0">
                <a:solidFill>
                  <a:schemeClr val="tx1"/>
                </a:solidFill>
                <a:effectLst/>
                <a:latin typeface="+mn-lt"/>
                <a:ea typeface="+mn-ea"/>
                <a:cs typeface="+mn-cs"/>
              </a:rPr>
              <a:t>but </a:t>
            </a:r>
            <a:r>
              <a:rPr lang="en-CA" sz="1200" b="1" kern="1200" dirty="0">
                <a:solidFill>
                  <a:schemeClr val="tx1"/>
                </a:solidFill>
                <a:effectLst/>
                <a:latin typeface="+mn-lt"/>
                <a:ea typeface="+mn-ea"/>
                <a:cs typeface="+mn-cs"/>
              </a:rPr>
              <a:t>do not exhibit a strong signal during the Little Ice Age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6B1E05-673C-634C-98FA-49D7B69DB337}" type="slidenum">
              <a:rPr lang="en-US" smtClean="0"/>
              <a:t>27</a:t>
            </a:fld>
            <a:endParaRPr lang="en-US"/>
          </a:p>
        </p:txBody>
      </p:sp>
    </p:spTree>
    <p:extLst>
      <p:ext uri="{BB962C8B-B14F-4D97-AF65-F5344CB8AC3E}">
        <p14:creationId xmlns:p14="http://schemas.microsoft.com/office/powerpoint/2010/main" val="1761225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b="1" dirty="0"/>
              <a:t>First Millennial Advance </a:t>
            </a:r>
            <a:r>
              <a:rPr lang="en-CA" sz="1200" b="1" kern="1200" dirty="0">
                <a:solidFill>
                  <a:schemeClr val="tx1"/>
                </a:solidFill>
                <a:effectLst/>
                <a:latin typeface="+mn-lt"/>
                <a:ea typeface="+mn-ea"/>
                <a:cs typeface="+mn-cs"/>
              </a:rPr>
              <a:t>around AD 200-700 </a:t>
            </a:r>
            <a:r>
              <a:rPr lang="en-CA" sz="1200" kern="1200" dirty="0">
                <a:solidFill>
                  <a:schemeClr val="tx1"/>
                </a:solidFill>
                <a:effectLst/>
                <a:latin typeface="+mn-lt"/>
                <a:ea typeface="+mn-ea"/>
                <a:cs typeface="+mn-cs"/>
              </a:rPr>
              <a:t>was marked by a </a:t>
            </a:r>
            <a:r>
              <a:rPr lang="en-CA" sz="1200" b="1" kern="1200" dirty="0">
                <a:solidFill>
                  <a:schemeClr val="tx1"/>
                </a:solidFill>
                <a:effectLst/>
                <a:latin typeface="+mn-lt"/>
                <a:ea typeface="+mn-ea"/>
                <a:cs typeface="+mn-cs"/>
              </a:rPr>
              <a:t>decrease in temperature and increase in glacier activity</a:t>
            </a:r>
            <a:r>
              <a:rPr lang="en-CA" sz="1200" kern="1200" dirty="0">
                <a:solidFill>
                  <a:schemeClr val="tx1"/>
                </a:solidFill>
                <a:effectLst/>
                <a:latin typeface="+mn-lt"/>
                <a:ea typeface="+mn-ea"/>
                <a:cs typeface="+mn-cs"/>
              </a:rPr>
              <a:t>. IN the Cariboo Lake sediment record an increase to above average grain size and varve thickness is observed. Percent organics is slightly below average. Which all point toward an increase in sediment yield during this time.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1" kern="1200" dirty="0">
                <a:solidFill>
                  <a:schemeClr val="tx1"/>
                </a:solidFill>
                <a:effectLst/>
                <a:latin typeface="+mn-lt"/>
                <a:ea typeface="+mn-ea"/>
                <a:cs typeface="+mn-cs"/>
              </a:rPr>
              <a:t>During the Medieval Warm Period AD 750-1100</a:t>
            </a:r>
            <a:r>
              <a:rPr lang="en-CA" sz="1200" kern="1200" dirty="0">
                <a:solidFill>
                  <a:schemeClr val="tx1"/>
                </a:solidFill>
                <a:effectLst/>
                <a:latin typeface="+mn-lt"/>
                <a:ea typeface="+mn-ea"/>
                <a:cs typeface="+mn-cs"/>
              </a:rPr>
              <a:t>, The </a:t>
            </a:r>
            <a:r>
              <a:rPr lang="en-CA" sz="1200" b="1" kern="1200" dirty="0">
                <a:solidFill>
                  <a:schemeClr val="tx1"/>
                </a:solidFill>
                <a:effectLst/>
                <a:latin typeface="+mn-lt"/>
                <a:ea typeface="+mn-ea"/>
                <a:cs typeface="+mn-cs"/>
              </a:rPr>
              <a:t>Cariboo Lake sediment single exhibits a decreasing trend in grain size and varve thickness</a:t>
            </a:r>
            <a:r>
              <a:rPr lang="en-CA" sz="1200" kern="1200" dirty="0">
                <a:solidFill>
                  <a:schemeClr val="tx1"/>
                </a:solidFill>
                <a:effectLst/>
                <a:latin typeface="+mn-lt"/>
                <a:ea typeface="+mn-ea"/>
                <a:cs typeface="+mn-cs"/>
              </a:rPr>
              <a:t> and above average percent organics. Indicates reduced sedimentation. This coincides with a period of above average temperature and decreased glacier extent. </a:t>
            </a:r>
            <a:r>
              <a:rPr lang="en-CA" sz="1200" b="1" kern="1200" dirty="0">
                <a:solidFill>
                  <a:schemeClr val="tx1"/>
                </a:solidFill>
                <a:effectLst/>
                <a:latin typeface="+mn-lt"/>
                <a:ea typeface="+mn-ea"/>
                <a:cs typeface="+mn-cs"/>
              </a:rPr>
              <a:t>*NEXT SLIDE*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1200" dirty="0">
                <a:solidFill>
                  <a:schemeClr val="tx1"/>
                </a:solidFill>
                <a:effectLst/>
                <a:latin typeface="+mn-lt"/>
                <a:ea typeface="+mn-ea"/>
                <a:cs typeface="+mn-cs"/>
              </a:rPr>
              <a:t>Lastly, during the </a:t>
            </a:r>
            <a:r>
              <a:rPr lang="en-CA" sz="1200" b="1" kern="1200" dirty="0">
                <a:solidFill>
                  <a:schemeClr val="tx1"/>
                </a:solidFill>
                <a:effectLst/>
                <a:latin typeface="+mn-lt"/>
                <a:ea typeface="+mn-ea"/>
                <a:cs typeface="+mn-cs"/>
              </a:rPr>
              <a:t>Little Ice Age Advance (LIA) from AD 1500-1900</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grain size exhibits a slight increasing trend </a:t>
            </a:r>
            <a:r>
              <a:rPr lang="en-CA" sz="1200" kern="1200" dirty="0">
                <a:solidFill>
                  <a:schemeClr val="tx1"/>
                </a:solidFill>
                <a:effectLst/>
                <a:latin typeface="+mn-lt"/>
                <a:ea typeface="+mn-ea"/>
                <a:cs typeface="+mn-cs"/>
              </a:rPr>
              <a:t>and percent organics is slightly below average both indicating an increase in sediment yield. While varve thickness remains largely below average. </a:t>
            </a:r>
            <a:r>
              <a:rPr lang="en-CA" sz="1200" b="1" kern="1200" dirty="0">
                <a:solidFill>
                  <a:schemeClr val="tx1"/>
                </a:solidFill>
                <a:effectLst/>
                <a:latin typeface="+mn-lt"/>
                <a:ea typeface="+mn-ea"/>
                <a:cs typeface="+mn-cs"/>
              </a:rPr>
              <a:t>*NEXT SLIDE*</a:t>
            </a:r>
            <a:endParaRPr lang="en-CA" sz="1200" kern="1200" dirty="0">
              <a:solidFill>
                <a:schemeClr val="tx1"/>
              </a:solidFill>
              <a:effectLst/>
              <a:latin typeface="+mn-lt"/>
              <a:ea typeface="+mn-ea"/>
              <a:cs typeface="+mn-cs"/>
            </a:endParaRPr>
          </a:p>
          <a:p>
            <a:pPr marL="228600" indent="-228600">
              <a:buAutoNum type="arabicPeriod"/>
            </a:pPr>
            <a:endParaRPr lang="en-CA" sz="1200" kern="1200" dirty="0">
              <a:solidFill>
                <a:schemeClr val="tx1"/>
              </a:solidFill>
              <a:effectLst/>
              <a:latin typeface="+mn-lt"/>
              <a:ea typeface="+mn-ea"/>
              <a:cs typeface="+mn-cs"/>
            </a:endParaRPr>
          </a:p>
          <a:p>
            <a:pPr marL="0" indent="0">
              <a:buNone/>
            </a:pPr>
            <a:r>
              <a:rPr lang="en-CA" sz="1200" b="1" kern="1200" dirty="0">
                <a:solidFill>
                  <a:schemeClr val="tx1"/>
                </a:solidFill>
                <a:effectLst/>
                <a:latin typeface="+mn-lt"/>
                <a:ea typeface="+mn-ea"/>
                <a:cs typeface="+mn-cs"/>
              </a:rPr>
              <a:t>The sediment record from Cariboo Lake exhibits some correlation to the On-Off lake record </a:t>
            </a:r>
            <a:r>
              <a:rPr lang="en-CA" sz="1200" kern="1200" dirty="0">
                <a:solidFill>
                  <a:schemeClr val="tx1"/>
                </a:solidFill>
                <a:effectLst/>
                <a:latin typeface="+mn-lt"/>
                <a:ea typeface="+mn-ea"/>
                <a:cs typeface="+mn-cs"/>
              </a:rPr>
              <a:t>(located in the Cariboo Lake watershed headwaters). </a:t>
            </a:r>
            <a:r>
              <a:rPr lang="en-CA" sz="1200" b="1" kern="1200" dirty="0">
                <a:solidFill>
                  <a:schemeClr val="tx1"/>
                </a:solidFill>
                <a:effectLst/>
                <a:latin typeface="+mn-lt"/>
                <a:ea typeface="+mn-ea"/>
                <a:cs typeface="+mn-cs"/>
              </a:rPr>
              <a:t>In the on-off lake record they </a:t>
            </a:r>
            <a:r>
              <a:rPr lang="en-CA" sz="1200" kern="1200" dirty="0">
                <a:solidFill>
                  <a:schemeClr val="tx1"/>
                </a:solidFill>
                <a:effectLst/>
                <a:latin typeface="+mn-lt"/>
                <a:ea typeface="+mn-ea"/>
                <a:cs typeface="+mn-cs"/>
              </a:rPr>
              <a:t>also exhibit a </a:t>
            </a:r>
            <a:r>
              <a:rPr lang="en-CA" sz="1200" b="1" kern="1200" dirty="0">
                <a:solidFill>
                  <a:schemeClr val="tx1"/>
                </a:solidFill>
                <a:effectLst/>
                <a:latin typeface="+mn-lt"/>
                <a:ea typeface="+mn-ea"/>
                <a:cs typeface="+mn-cs"/>
              </a:rPr>
              <a:t>response to the First Millennial Advance and the Medieval Warm period </a:t>
            </a:r>
            <a:r>
              <a:rPr lang="en-CA" sz="1200" kern="1200" dirty="0">
                <a:solidFill>
                  <a:schemeClr val="tx1"/>
                </a:solidFill>
                <a:effectLst/>
                <a:latin typeface="+mn-lt"/>
                <a:ea typeface="+mn-ea"/>
                <a:cs typeface="+mn-cs"/>
              </a:rPr>
              <a:t>but </a:t>
            </a:r>
            <a:r>
              <a:rPr lang="en-CA" sz="1200" b="1" kern="1200" dirty="0">
                <a:solidFill>
                  <a:schemeClr val="tx1"/>
                </a:solidFill>
                <a:effectLst/>
                <a:latin typeface="+mn-lt"/>
                <a:ea typeface="+mn-ea"/>
                <a:cs typeface="+mn-cs"/>
              </a:rPr>
              <a:t>do not exhibit a strong signal during the Little Ice Age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6B1E05-673C-634C-98FA-49D7B69DB337}" type="slidenum">
              <a:rPr lang="en-US" smtClean="0"/>
              <a:t>28</a:t>
            </a:fld>
            <a:endParaRPr lang="en-US"/>
          </a:p>
        </p:txBody>
      </p:sp>
    </p:spTree>
    <p:extLst>
      <p:ext uri="{BB962C8B-B14F-4D97-AF65-F5344CB8AC3E}">
        <p14:creationId xmlns:p14="http://schemas.microsoft.com/office/powerpoint/2010/main" val="1946700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Looking at the </a:t>
            </a:r>
            <a:r>
              <a:rPr lang="en-US" b="1" dirty="0"/>
              <a:t>distribution of sediment yield </a:t>
            </a:r>
            <a:r>
              <a:rPr lang="en-US" b="0" dirty="0"/>
              <a:t>values across different proglacial lakes in </a:t>
            </a:r>
            <a:r>
              <a:rPr lang="en-US" b="1" dirty="0"/>
              <a:t>western Canada we see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Cariboo Lake fits on the </a:t>
            </a:r>
            <a:r>
              <a:rPr lang="en-US" b="1" dirty="0"/>
              <a:t>lower end of both percent glacier cover and sediment yield</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the </a:t>
            </a:r>
            <a:r>
              <a:rPr lang="en-US" b="1" dirty="0" err="1"/>
              <a:t>cariboo</a:t>
            </a:r>
            <a:r>
              <a:rPr lang="en-US" b="1" dirty="0"/>
              <a:t> lake sediment record provides new information to a body of research that has primarily been focused on high sedimentation rates and glacier cover.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Conclude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although the sediment accumulation rate in Cariboo Lake is low compared to these previous sites, delivery of suspended sediment from the glaciated headwaters has remained high enough to produce annual laminations over the past 1500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Furthermore, our results demonstrate how geomorphic and hydroclimatic changes propagate down-valley from the glaciated headwaters which have far reaching affects in down stream societies.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A76B1E05-673C-634C-98FA-49D7B69DB337}" type="slidenum">
              <a:rPr lang="en-US" smtClean="0"/>
              <a:t>29</a:t>
            </a:fld>
            <a:endParaRPr lang="en-US"/>
          </a:p>
        </p:txBody>
      </p:sp>
    </p:spTree>
    <p:extLst>
      <p:ext uri="{BB962C8B-B14F-4D97-AF65-F5344CB8AC3E}">
        <p14:creationId xmlns:p14="http://schemas.microsoft.com/office/powerpoint/2010/main" val="268925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Several studies have utilized glacier-fed sediment records across western Canada</a:t>
            </a:r>
            <a:r>
              <a:rPr lang="en-US" dirty="0"/>
              <a:t> with the goal of </a:t>
            </a:r>
            <a:r>
              <a:rPr lang="en-US" b="1" dirty="0"/>
              <a:t>establishing a linkage between past climate change and sediment transport</a:t>
            </a:r>
            <a:r>
              <a:rPr lang="en-US" dirty="0"/>
              <a:t>.</a:t>
            </a:r>
          </a:p>
          <a:p>
            <a:pPr marL="171450" indent="-171450">
              <a:buFont typeface="Arial" panose="020B0604020202020204" pitchFamily="34" charset="0"/>
              <a:buChar char="•"/>
            </a:pPr>
            <a:r>
              <a:rPr lang="en-US" b="1" dirty="0"/>
              <a:t>These studies are often grouped into the</a:t>
            </a:r>
            <a:r>
              <a:rPr lang="en-US" dirty="0"/>
              <a:t> coastal, interior, and foreland (or </a:t>
            </a:r>
            <a:r>
              <a:rPr lang="en-US" dirty="0" err="1"/>
              <a:t>rockies</a:t>
            </a:r>
            <a:r>
              <a:rPr lang="en-US" dirty="0"/>
              <a:t>). These three regions are </a:t>
            </a:r>
            <a:r>
              <a:rPr lang="en-US" b="1" dirty="0"/>
              <a:t>characterized by different climate regimes</a:t>
            </a:r>
            <a:endParaRPr lang="en-US" dirty="0"/>
          </a:p>
          <a:p>
            <a:pPr marL="171450" indent="-171450">
              <a:buFont typeface="Arial" panose="020B0604020202020204" pitchFamily="34" charset="0"/>
              <a:buChar char="•"/>
            </a:pPr>
            <a:r>
              <a:rPr lang="en-US" b="1" dirty="0"/>
              <a:t>In the coastal and </a:t>
            </a:r>
            <a:r>
              <a:rPr lang="en-US" b="1" dirty="0" err="1"/>
              <a:t>rockies</a:t>
            </a:r>
            <a:r>
              <a:rPr lang="en-US" b="1" dirty="0"/>
              <a:t> regions </a:t>
            </a:r>
            <a:r>
              <a:rPr lang="en-US" dirty="0"/>
              <a:t>we can see patterns of precipitation and temperature are a bit more consistent across the various study sites within each respective group.</a:t>
            </a:r>
          </a:p>
          <a:p>
            <a:pPr marL="171450" indent="-171450">
              <a:buFont typeface="Arial" panose="020B0604020202020204" pitchFamily="34" charset="0"/>
              <a:buChar char="•"/>
            </a:pPr>
            <a:r>
              <a:rPr lang="en-US" b="1" dirty="0"/>
              <a:t>However, In the interior there is more variability in </a:t>
            </a:r>
            <a:r>
              <a:rPr lang="en-US" dirty="0"/>
              <a:t>precipitation and temperature patterns</a:t>
            </a:r>
          </a:p>
          <a:p>
            <a:pPr marL="171450" indent="-171450">
              <a:buFont typeface="Arial" panose="020B0604020202020204" pitchFamily="34" charset="0"/>
              <a:buChar char="•"/>
            </a:pPr>
            <a:r>
              <a:rPr lang="en-US" b="1" dirty="0"/>
              <a:t>Therefore more research is required in the interior region to better represent the more variable climate and better understand the sediment – climate linkages in this region.</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A76B1E05-673C-634C-98FA-49D7B69DB337}" type="slidenum">
              <a:rPr lang="en-US" smtClean="0"/>
              <a:t>3</a:t>
            </a:fld>
            <a:endParaRPr lang="en-US"/>
          </a:p>
        </p:txBody>
      </p:sp>
    </p:spTree>
    <p:extLst>
      <p:ext uri="{BB962C8B-B14F-4D97-AF65-F5344CB8AC3E}">
        <p14:creationId xmlns:p14="http://schemas.microsoft.com/office/powerpoint/2010/main" val="777861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B1E05-673C-634C-98FA-49D7B69DB337}" type="slidenum">
              <a:rPr lang="en-US" smtClean="0"/>
              <a:t>30</a:t>
            </a:fld>
            <a:endParaRPr lang="en-US"/>
          </a:p>
        </p:txBody>
      </p:sp>
    </p:spTree>
    <p:extLst>
      <p:ext uri="{BB962C8B-B14F-4D97-AF65-F5344CB8AC3E}">
        <p14:creationId xmlns:p14="http://schemas.microsoft.com/office/powerpoint/2010/main" val="187877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In the coastal and </a:t>
            </a:r>
            <a:r>
              <a:rPr lang="en-US" b="1" dirty="0" err="1"/>
              <a:t>rockies</a:t>
            </a:r>
            <a:r>
              <a:rPr lang="en-US" b="1" dirty="0"/>
              <a:t> regions </a:t>
            </a:r>
            <a:r>
              <a:rPr lang="en-US" dirty="0"/>
              <a:t>we can see patterns of precipitation and temperature are a bit more consistent across the various study sites within each respective group.</a:t>
            </a:r>
          </a:p>
          <a:p>
            <a:pPr marL="171450" indent="-171450">
              <a:buFont typeface="Arial" panose="020B0604020202020204" pitchFamily="34" charset="0"/>
              <a:buChar char="•"/>
            </a:pPr>
            <a:r>
              <a:rPr lang="en-US" b="1" dirty="0"/>
              <a:t>However, In the interior there is more variability in </a:t>
            </a:r>
            <a:r>
              <a:rPr lang="en-US" dirty="0"/>
              <a:t>precipitation and temperature patterns</a:t>
            </a:r>
          </a:p>
          <a:p>
            <a:pPr marL="171450" indent="-171450">
              <a:buFont typeface="Arial" panose="020B0604020202020204" pitchFamily="34" charset="0"/>
              <a:buChar char="•"/>
            </a:pPr>
            <a:r>
              <a:rPr lang="en-US" b="1" dirty="0"/>
              <a:t>Therefore more research is required in the interior region to better represent the more variable climate and better understand the sediment – climate linkages in this region.</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A76B1E05-673C-634C-98FA-49D7B69DB337}" type="slidenum">
              <a:rPr lang="en-US" smtClean="0"/>
              <a:t>4</a:t>
            </a:fld>
            <a:endParaRPr lang="en-US"/>
          </a:p>
        </p:txBody>
      </p:sp>
    </p:spTree>
    <p:extLst>
      <p:ext uri="{BB962C8B-B14F-4D97-AF65-F5344CB8AC3E}">
        <p14:creationId xmlns:p14="http://schemas.microsoft.com/office/powerpoint/2010/main" val="2193586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However, In the interior there is more variability in </a:t>
            </a:r>
            <a:r>
              <a:rPr lang="en-US" dirty="0"/>
              <a:t>precipitation and temperature patterns</a:t>
            </a:r>
          </a:p>
          <a:p>
            <a:pPr marL="171450" indent="-171450">
              <a:buFont typeface="Arial" panose="020B0604020202020204" pitchFamily="34" charset="0"/>
              <a:buChar char="•"/>
            </a:pPr>
            <a:r>
              <a:rPr lang="en-US" b="1" dirty="0"/>
              <a:t>Therefore more research is required in the interior region to better represent the more variable climate and better understand the sediment – climate linkages in this region.</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A76B1E05-673C-634C-98FA-49D7B69DB337}" type="slidenum">
              <a:rPr lang="en-US" smtClean="0"/>
              <a:t>5</a:t>
            </a:fld>
            <a:endParaRPr lang="en-US"/>
          </a:p>
        </p:txBody>
      </p:sp>
    </p:spTree>
    <p:extLst>
      <p:ext uri="{BB962C8B-B14F-4D97-AF65-F5344CB8AC3E}">
        <p14:creationId xmlns:p14="http://schemas.microsoft.com/office/powerpoint/2010/main" val="902401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Purpose: To determine if the distal glacier-fed sediment record from Cariboo Lake provides a proxy of past geomorphic and hydroclimatic change </a:t>
            </a:r>
            <a:br>
              <a:rPr lang="en-US" sz="1200" dirty="0"/>
            </a:br>
            <a:br>
              <a:rPr lang="en-US" sz="1200" dirty="0"/>
            </a:br>
            <a:r>
              <a:rPr lang="en-US" sz="1200" dirty="0"/>
              <a:t>Determine the mechanisms for the production, connection, and transport of sediment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Analyze the sediment record of Cariboo Lake and determine if it reflects changes in past watershed activity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Compare the Cariboo Lake sediment record to other regional climate proxies </a:t>
            </a:r>
          </a:p>
          <a:p>
            <a:endParaRPr lang="en-US" dirty="0"/>
          </a:p>
        </p:txBody>
      </p:sp>
      <p:sp>
        <p:nvSpPr>
          <p:cNvPr id="4" name="Slide Number Placeholder 3"/>
          <p:cNvSpPr>
            <a:spLocks noGrp="1"/>
          </p:cNvSpPr>
          <p:nvPr>
            <p:ph type="sldNum" sz="quarter" idx="10"/>
          </p:nvPr>
        </p:nvSpPr>
        <p:spPr/>
        <p:txBody>
          <a:bodyPr/>
          <a:lstStyle/>
          <a:p>
            <a:fld id="{A76B1E05-673C-634C-98FA-49D7B69DB337}" type="slidenum">
              <a:rPr lang="en-US" smtClean="0"/>
              <a:t>6</a:t>
            </a:fld>
            <a:endParaRPr lang="en-US"/>
          </a:p>
        </p:txBody>
      </p:sp>
    </p:spTree>
    <p:extLst>
      <p:ext uri="{BB962C8B-B14F-4D97-AF65-F5344CB8AC3E}">
        <p14:creationId xmlns:p14="http://schemas.microsoft.com/office/powerpoint/2010/main" val="235693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Cariboo Lake, is located in Interior of British Columbia</a:t>
            </a:r>
            <a:r>
              <a:rPr lang="en-US" dirty="0"/>
              <a:t>,  in the Cariboo Mountains </a:t>
            </a:r>
          </a:p>
          <a:p>
            <a:endParaRPr lang="en-US" dirty="0"/>
          </a:p>
          <a:p>
            <a:r>
              <a:rPr lang="en-US" b="1" dirty="0"/>
              <a:t>The watershed area is characterized by 2.4%</a:t>
            </a:r>
            <a:r>
              <a:rPr lang="en-US" dirty="0"/>
              <a:t> </a:t>
            </a:r>
            <a:r>
              <a:rPr lang="en-US" b="0" dirty="0"/>
              <a:t>glacier cover which spans an</a:t>
            </a:r>
            <a:r>
              <a:rPr lang="en-US" b="1" dirty="0"/>
              <a:t> area of 80 km</a:t>
            </a:r>
            <a:r>
              <a:rPr lang="en-US" b="1" baseline="30000" dirty="0"/>
              <a:t>2</a:t>
            </a:r>
            <a:r>
              <a:rPr lang="en-US" b="1" baseline="0" dirty="0"/>
              <a:t>. </a:t>
            </a:r>
            <a:endParaRPr lang="en-US" b="1" dirty="0"/>
          </a:p>
          <a:p>
            <a:endParaRPr lang="en-US" b="1" baseline="0" dirty="0"/>
          </a:p>
          <a:p>
            <a:r>
              <a:rPr lang="en-US" b="1" baseline="0" dirty="0"/>
              <a:t>*NEXT SLIDE* The cascade of sediment </a:t>
            </a:r>
            <a:r>
              <a:rPr lang="en-US" b="1" baseline="0" dirty="0" err="1"/>
              <a:t>downvalley</a:t>
            </a:r>
            <a:r>
              <a:rPr lang="en-US" b="1" baseline="0" dirty="0"/>
              <a:t> from the glaciated headwaters </a:t>
            </a:r>
            <a:r>
              <a:rPr lang="en-US" b="0" baseline="0" dirty="0"/>
              <a:t>is significantly filtered by the deep fjord like </a:t>
            </a:r>
            <a:r>
              <a:rPr lang="en-US" b="1" baseline="0" dirty="0"/>
              <a:t>Lanezi Lake </a:t>
            </a:r>
            <a:r>
              <a:rPr lang="en-US" b="0" baseline="0" dirty="0"/>
              <a:t>basin which reaches a depth of </a:t>
            </a:r>
            <a:r>
              <a:rPr lang="en-US" b="1" baseline="0" dirty="0"/>
              <a:t>170 m</a:t>
            </a:r>
          </a:p>
          <a:p>
            <a:endParaRPr lang="en-US" b="1" baseline="0" dirty="0"/>
          </a:p>
          <a:p>
            <a:r>
              <a:rPr lang="en-US" b="1" baseline="0" dirty="0"/>
              <a:t>*NEXT SLIDE*</a:t>
            </a:r>
          </a:p>
          <a:p>
            <a:r>
              <a:rPr lang="en-US" b="1" baseline="0" dirty="0"/>
              <a:t>Cariboo Lake is </a:t>
            </a:r>
            <a:r>
              <a:rPr lang="en-US" b="1" baseline="0" dirty="0" err="1"/>
              <a:t>locatd</a:t>
            </a:r>
            <a:r>
              <a:rPr lang="en-US" b="1" baseline="0" dirty="0"/>
              <a:t> 85 km down-valley of headwater glacier activity</a:t>
            </a:r>
          </a:p>
          <a:p>
            <a:pPr marL="171450" indent="-171450">
              <a:buFont typeface="Arial" panose="020B0604020202020204" pitchFamily="34" charset="0"/>
              <a:buChar char="•"/>
            </a:pPr>
            <a:r>
              <a:rPr lang="en-US" dirty="0"/>
              <a:t>The </a:t>
            </a:r>
            <a:r>
              <a:rPr lang="en-US" b="1" dirty="0"/>
              <a:t>Cariboo Lake bathymetry is fjord-like</a:t>
            </a:r>
            <a:r>
              <a:rPr lang="en-US" dirty="0"/>
              <a:t> reaching a maximum water depth </a:t>
            </a:r>
            <a:r>
              <a:rPr lang="en-US" b="1" dirty="0"/>
              <a:t>of 58 m. </a:t>
            </a:r>
          </a:p>
          <a:p>
            <a:pPr marL="171450" indent="-171450">
              <a:buFont typeface="Arial" panose="020B0604020202020204" pitchFamily="34" charset="0"/>
              <a:buChar char="•"/>
            </a:pPr>
            <a:r>
              <a:rPr lang="en-US" dirty="0"/>
              <a:t>The </a:t>
            </a:r>
            <a:r>
              <a:rPr lang="en-US" b="1" dirty="0"/>
              <a:t>Cariboo River</a:t>
            </a:r>
            <a:r>
              <a:rPr lang="en-US" dirty="0"/>
              <a:t> at the northeast end of the lake provides the </a:t>
            </a:r>
            <a:r>
              <a:rPr lang="en-US" b="1" dirty="0"/>
              <a:t>primary input of sediment</a:t>
            </a:r>
            <a:r>
              <a:rPr lang="en-US" dirty="0"/>
              <a:t> from the glaciated headwaters.</a:t>
            </a:r>
          </a:p>
          <a:p>
            <a:pPr marL="171450" indent="-171450">
              <a:buFont typeface="Arial" panose="020B0604020202020204" pitchFamily="34" charset="0"/>
              <a:buChar char="•"/>
            </a:pPr>
            <a:r>
              <a:rPr lang="en-US" dirty="0"/>
              <a:t>The </a:t>
            </a:r>
            <a:r>
              <a:rPr lang="en-US" b="1" dirty="0"/>
              <a:t>Pine Creek, Frank Creek, and Keithley Creek </a:t>
            </a:r>
            <a:r>
              <a:rPr lang="en-US" dirty="0"/>
              <a:t>deltas </a:t>
            </a:r>
            <a:r>
              <a:rPr lang="en-US" b="1" dirty="0"/>
              <a:t>contribute additional sidewall </a:t>
            </a:r>
            <a:r>
              <a:rPr lang="en-US" dirty="0"/>
              <a:t>sediment to the lake</a:t>
            </a:r>
          </a:p>
        </p:txBody>
      </p:sp>
      <p:sp>
        <p:nvSpPr>
          <p:cNvPr id="4" name="Slide Number Placeholder 3"/>
          <p:cNvSpPr>
            <a:spLocks noGrp="1"/>
          </p:cNvSpPr>
          <p:nvPr>
            <p:ph type="sldNum" sz="quarter" idx="10"/>
          </p:nvPr>
        </p:nvSpPr>
        <p:spPr/>
        <p:txBody>
          <a:bodyPr/>
          <a:lstStyle/>
          <a:p>
            <a:fld id="{A76B1E05-673C-634C-98FA-49D7B69DB337}" type="slidenum">
              <a:rPr lang="en-US" smtClean="0"/>
              <a:t>7</a:t>
            </a:fld>
            <a:endParaRPr lang="en-US"/>
          </a:p>
        </p:txBody>
      </p:sp>
    </p:spTree>
    <p:extLst>
      <p:ext uri="{BB962C8B-B14F-4D97-AF65-F5344CB8AC3E}">
        <p14:creationId xmlns:p14="http://schemas.microsoft.com/office/powerpoint/2010/main" val="333627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Cariboo Lake, is located in the Cariboo Mountains in east central </a:t>
            </a:r>
            <a:r>
              <a:rPr lang="en-US" dirty="0" err="1"/>
              <a:t>bc</a:t>
            </a:r>
            <a:r>
              <a:rPr lang="en-US" dirty="0"/>
              <a:t>. </a:t>
            </a:r>
          </a:p>
          <a:p>
            <a:endParaRPr lang="en-US" dirty="0"/>
          </a:p>
          <a:p>
            <a:r>
              <a:rPr lang="en-US" dirty="0"/>
              <a:t>The watershed area is characterized by </a:t>
            </a:r>
            <a:r>
              <a:rPr lang="en-US" b="1" dirty="0"/>
              <a:t>2.4%</a:t>
            </a:r>
            <a:r>
              <a:rPr lang="en-US" dirty="0"/>
              <a:t> </a:t>
            </a:r>
            <a:r>
              <a:rPr lang="en-US" b="1" dirty="0"/>
              <a:t>glacier cover which spans an area of 80 km</a:t>
            </a:r>
            <a:r>
              <a:rPr lang="en-US" b="1" baseline="30000" dirty="0"/>
              <a:t>2</a:t>
            </a:r>
            <a:r>
              <a:rPr lang="en-US" b="1" baseline="0" dirty="0"/>
              <a:t>. These glaciers are located </a:t>
            </a:r>
            <a:r>
              <a:rPr lang="en-US" b="1" dirty="0"/>
              <a:t>85 km up-valley of </a:t>
            </a:r>
            <a:r>
              <a:rPr lang="en-US" b="1" dirty="0" err="1"/>
              <a:t>cariboo</a:t>
            </a:r>
            <a:r>
              <a:rPr lang="en-US" b="1" dirty="0"/>
              <a:t> lake. </a:t>
            </a:r>
          </a:p>
          <a:p>
            <a:endParaRPr lang="en-US" b="1" baseline="0" dirty="0"/>
          </a:p>
          <a:p>
            <a:r>
              <a:rPr lang="en-US" b="1" baseline="0" dirty="0"/>
              <a:t>The cascade of sediment </a:t>
            </a:r>
            <a:r>
              <a:rPr lang="en-US" b="1" baseline="0" dirty="0" err="1"/>
              <a:t>downvalley</a:t>
            </a:r>
            <a:r>
              <a:rPr lang="en-US" b="1" baseline="0" dirty="0"/>
              <a:t> from these glaciated headwaters is largely filtered by the deep fjord like Lanezi Lake basin which reaches a depth of 170 m</a:t>
            </a:r>
          </a:p>
          <a:p>
            <a:endParaRPr lang="en-US" b="1" baseline="0" dirty="0"/>
          </a:p>
          <a:p>
            <a:pPr marL="171450" indent="-171450">
              <a:buFont typeface="Arial" panose="020B0604020202020204" pitchFamily="34" charset="0"/>
              <a:buChar char="•"/>
            </a:pPr>
            <a:r>
              <a:rPr lang="en-US" dirty="0"/>
              <a:t>The Cariboo Lake </a:t>
            </a:r>
            <a:r>
              <a:rPr lang="en-US" b="1" dirty="0"/>
              <a:t>bathymetry is fjord-like</a:t>
            </a:r>
            <a:r>
              <a:rPr lang="en-US" dirty="0"/>
              <a:t> reaching a maximum water depth of 58 m. </a:t>
            </a:r>
          </a:p>
          <a:p>
            <a:pPr marL="171450" indent="-171450">
              <a:buFont typeface="Arial" panose="020B0604020202020204" pitchFamily="34" charset="0"/>
              <a:buChar char="•"/>
            </a:pPr>
            <a:r>
              <a:rPr lang="en-US" dirty="0"/>
              <a:t>The </a:t>
            </a:r>
            <a:r>
              <a:rPr lang="en-US" b="1" dirty="0"/>
              <a:t>Cariboo River</a:t>
            </a:r>
            <a:r>
              <a:rPr lang="en-US" dirty="0"/>
              <a:t> at the northeast end of the lake provides the </a:t>
            </a:r>
            <a:r>
              <a:rPr lang="en-US" b="1" dirty="0"/>
              <a:t>primary input of sediment</a:t>
            </a:r>
            <a:r>
              <a:rPr lang="en-US" dirty="0"/>
              <a:t> from the glaciated headwaters.</a:t>
            </a:r>
          </a:p>
          <a:p>
            <a:pPr marL="171450" indent="-171450">
              <a:buFont typeface="Arial" panose="020B0604020202020204" pitchFamily="34" charset="0"/>
              <a:buChar char="•"/>
            </a:pPr>
            <a:r>
              <a:rPr lang="en-US" dirty="0"/>
              <a:t>The Pine Creek, Frank Creek, and Keithley Creek deltas </a:t>
            </a:r>
            <a:r>
              <a:rPr lang="en-US" b="1" dirty="0"/>
              <a:t>contribute additional sidewall </a:t>
            </a:r>
            <a:r>
              <a:rPr lang="en-US" dirty="0"/>
              <a:t>sediment to the lake</a:t>
            </a:r>
          </a:p>
        </p:txBody>
      </p:sp>
      <p:sp>
        <p:nvSpPr>
          <p:cNvPr id="4" name="Slide Number Placeholder 3"/>
          <p:cNvSpPr>
            <a:spLocks noGrp="1"/>
          </p:cNvSpPr>
          <p:nvPr>
            <p:ph type="sldNum" sz="quarter" idx="10"/>
          </p:nvPr>
        </p:nvSpPr>
        <p:spPr/>
        <p:txBody>
          <a:bodyPr/>
          <a:lstStyle/>
          <a:p>
            <a:fld id="{A76B1E05-673C-634C-98FA-49D7B69DB337}" type="slidenum">
              <a:rPr lang="en-US" smtClean="0"/>
              <a:t>8</a:t>
            </a:fld>
            <a:endParaRPr lang="en-US"/>
          </a:p>
        </p:txBody>
      </p:sp>
    </p:spTree>
    <p:extLst>
      <p:ext uri="{BB962C8B-B14F-4D97-AF65-F5344CB8AC3E}">
        <p14:creationId xmlns:p14="http://schemas.microsoft.com/office/powerpoint/2010/main" val="2566673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Cariboo Lake, is located in the Cariboo Mountains in east central </a:t>
            </a:r>
            <a:r>
              <a:rPr lang="en-US" dirty="0" err="1"/>
              <a:t>bc</a:t>
            </a:r>
            <a:r>
              <a:rPr lang="en-US" dirty="0"/>
              <a:t>. </a:t>
            </a:r>
          </a:p>
          <a:p>
            <a:endParaRPr lang="en-US" dirty="0"/>
          </a:p>
          <a:p>
            <a:r>
              <a:rPr lang="en-US" dirty="0"/>
              <a:t>The watershed area is characterized by </a:t>
            </a:r>
            <a:r>
              <a:rPr lang="en-US" b="1" dirty="0"/>
              <a:t>2.4%</a:t>
            </a:r>
            <a:r>
              <a:rPr lang="en-US" dirty="0"/>
              <a:t> </a:t>
            </a:r>
            <a:r>
              <a:rPr lang="en-US" b="1" dirty="0"/>
              <a:t>glacier cover which spans an area of 80 km</a:t>
            </a:r>
            <a:r>
              <a:rPr lang="en-US" b="1" baseline="30000" dirty="0"/>
              <a:t>2</a:t>
            </a:r>
            <a:r>
              <a:rPr lang="en-US" b="1" baseline="0" dirty="0"/>
              <a:t>. These glaciers are located </a:t>
            </a:r>
            <a:r>
              <a:rPr lang="en-US" b="1" dirty="0"/>
              <a:t>85 km up-valley of </a:t>
            </a:r>
            <a:r>
              <a:rPr lang="en-US" b="1" dirty="0" err="1"/>
              <a:t>cariboo</a:t>
            </a:r>
            <a:r>
              <a:rPr lang="en-US" b="1" dirty="0"/>
              <a:t> lake. </a:t>
            </a:r>
          </a:p>
          <a:p>
            <a:endParaRPr lang="en-US" b="1" baseline="0" dirty="0"/>
          </a:p>
          <a:p>
            <a:r>
              <a:rPr lang="en-US" b="1" baseline="0" dirty="0"/>
              <a:t>The cascade of sediment down-valley from these glaciated headwaters is largely filtered by the deep fjord like Lanezi Lake basin which reaches a depth of 170 m</a:t>
            </a:r>
          </a:p>
          <a:p>
            <a:endParaRPr lang="en-US" b="1" baseline="0" dirty="0"/>
          </a:p>
          <a:p>
            <a:pPr marL="171450" indent="-171450">
              <a:buFont typeface="Arial" panose="020B0604020202020204" pitchFamily="34" charset="0"/>
              <a:buChar char="•"/>
            </a:pPr>
            <a:r>
              <a:rPr lang="en-US" dirty="0"/>
              <a:t>The Cariboo Lake </a:t>
            </a:r>
            <a:r>
              <a:rPr lang="en-US" b="1" dirty="0"/>
              <a:t>bathymetry is fjord-like</a:t>
            </a:r>
            <a:r>
              <a:rPr lang="en-US" dirty="0"/>
              <a:t> reaching a maximum water depth of 58 m. </a:t>
            </a:r>
          </a:p>
          <a:p>
            <a:pPr marL="171450" indent="-171450">
              <a:buFont typeface="Arial" panose="020B0604020202020204" pitchFamily="34" charset="0"/>
              <a:buChar char="•"/>
            </a:pPr>
            <a:r>
              <a:rPr lang="en-US" dirty="0"/>
              <a:t>The </a:t>
            </a:r>
            <a:r>
              <a:rPr lang="en-US" b="1" dirty="0"/>
              <a:t>Cariboo River</a:t>
            </a:r>
            <a:r>
              <a:rPr lang="en-US" dirty="0"/>
              <a:t> at the northeast end of the lake provides the </a:t>
            </a:r>
            <a:r>
              <a:rPr lang="en-US" b="1" dirty="0"/>
              <a:t>primary input of sediment</a:t>
            </a:r>
            <a:r>
              <a:rPr lang="en-US" dirty="0"/>
              <a:t> from the glaciated headwaters.</a:t>
            </a:r>
          </a:p>
          <a:p>
            <a:pPr marL="171450" indent="-171450">
              <a:buFont typeface="Arial" panose="020B0604020202020204" pitchFamily="34" charset="0"/>
              <a:buChar char="•"/>
            </a:pPr>
            <a:r>
              <a:rPr lang="en-US" dirty="0"/>
              <a:t>The Pine Creek, Frank Creek, and Keithley Creek deltas </a:t>
            </a:r>
            <a:r>
              <a:rPr lang="en-US" b="1" dirty="0"/>
              <a:t>contribute additional sidewall </a:t>
            </a:r>
            <a:r>
              <a:rPr lang="en-US" dirty="0"/>
              <a:t>sediment to the lake</a:t>
            </a:r>
          </a:p>
        </p:txBody>
      </p:sp>
      <p:sp>
        <p:nvSpPr>
          <p:cNvPr id="4" name="Slide Number Placeholder 3"/>
          <p:cNvSpPr>
            <a:spLocks noGrp="1"/>
          </p:cNvSpPr>
          <p:nvPr>
            <p:ph type="sldNum" sz="quarter" idx="10"/>
          </p:nvPr>
        </p:nvSpPr>
        <p:spPr/>
        <p:txBody>
          <a:bodyPr/>
          <a:lstStyle/>
          <a:p>
            <a:fld id="{A76B1E05-673C-634C-98FA-49D7B69DB337}" type="slidenum">
              <a:rPr lang="en-US" smtClean="0"/>
              <a:t>9</a:t>
            </a:fld>
            <a:endParaRPr lang="en-US"/>
          </a:p>
        </p:txBody>
      </p:sp>
    </p:spTree>
    <p:extLst>
      <p:ext uri="{BB962C8B-B14F-4D97-AF65-F5344CB8AC3E}">
        <p14:creationId xmlns:p14="http://schemas.microsoft.com/office/powerpoint/2010/main" val="291162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DE3A31-4988-424A-AC38-5995203C354B}"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381581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DE3A31-4988-424A-AC38-5995203C354B}"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502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DE3A31-4988-424A-AC38-5995203C354B}"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160375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DE3A31-4988-424A-AC38-5995203C354B}"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97872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DE3A31-4988-424A-AC38-5995203C354B}"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237370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DE3A31-4988-424A-AC38-5995203C354B}"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146195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DE3A31-4988-424A-AC38-5995203C354B}" type="datetimeFigureOut">
              <a:rPr lang="en-US" smtClean="0"/>
              <a:t>9/13/2020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314506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DE3A31-4988-424A-AC38-5995203C354B}" type="datetimeFigureOut">
              <a:rPr lang="en-US" smtClean="0"/>
              <a:t>9/13/2020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1697333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DE3A31-4988-424A-AC38-5995203C354B}" type="datetimeFigureOut">
              <a:rPr lang="en-US" smtClean="0"/>
              <a:t>9/13/2020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268056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DE3A31-4988-424A-AC38-5995203C354B}"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169168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DE3A31-4988-424A-AC38-5995203C354B}"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30905-4249-CA4A-BA06-162B5B06CFCB}" type="slidenum">
              <a:rPr lang="en-US" smtClean="0"/>
              <a:t>‹#›</a:t>
            </a:fld>
            <a:endParaRPr lang="en-US"/>
          </a:p>
        </p:txBody>
      </p:sp>
    </p:spTree>
    <p:extLst>
      <p:ext uri="{BB962C8B-B14F-4D97-AF65-F5344CB8AC3E}">
        <p14:creationId xmlns:p14="http://schemas.microsoft.com/office/powerpoint/2010/main" val="9323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DE3A31-4988-424A-AC38-5995203C354B}" type="datetimeFigureOut">
              <a:rPr lang="en-US" smtClean="0"/>
              <a:t>9/13/2020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30905-4249-CA4A-BA06-162B5B06CFCB}" type="slidenum">
              <a:rPr lang="en-US" smtClean="0"/>
              <a:t>‹#›</a:t>
            </a:fld>
            <a:endParaRPr lang="en-US"/>
          </a:p>
        </p:txBody>
      </p:sp>
    </p:spTree>
    <p:extLst>
      <p:ext uri="{BB962C8B-B14F-4D97-AF65-F5344CB8AC3E}">
        <p14:creationId xmlns:p14="http://schemas.microsoft.com/office/powerpoint/2010/main" val="30237722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ti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22A8-BCB4-CD44-A008-397D6C78F654}"/>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216310" y="250675"/>
            <a:ext cx="9654223" cy="6432010"/>
          </a:xfrm>
          <a:prstGeom prst="rect">
            <a:avLst/>
          </a:prstGeom>
        </p:spPr>
      </p:pic>
      <p:sp>
        <p:nvSpPr>
          <p:cNvPr id="2" name="Title 1">
            <a:extLst>
              <a:ext uri="{FF2B5EF4-FFF2-40B4-BE49-F238E27FC236}">
                <a16:creationId xmlns:a16="http://schemas.microsoft.com/office/drawing/2014/main" id="{6FFD183D-5DBD-CE44-B8F5-177B0EB45908}"/>
              </a:ext>
            </a:extLst>
          </p:cNvPr>
          <p:cNvSpPr>
            <a:spLocks noGrp="1"/>
          </p:cNvSpPr>
          <p:nvPr>
            <p:ph type="ctrTitle"/>
          </p:nvPr>
        </p:nvSpPr>
        <p:spPr>
          <a:xfrm>
            <a:off x="1181801" y="1178834"/>
            <a:ext cx="6858000" cy="2645227"/>
          </a:xfrm>
          <a:solidFill>
            <a:schemeClr val="bg2">
              <a:lumMod val="90000"/>
              <a:alpha val="86000"/>
            </a:schemeClr>
          </a:solidFill>
          <a:ln>
            <a:solidFill>
              <a:schemeClr val="tx1"/>
            </a:solidFill>
          </a:ln>
        </p:spPr>
        <p:txBody>
          <a:bodyPr anchor="ctr">
            <a:noAutofit/>
          </a:bodyPr>
          <a:lstStyle/>
          <a:p>
            <a:r>
              <a:rPr lang="en-CA" sz="3600" b="1" dirty="0">
                <a:ln w="0"/>
                <a:solidFill>
                  <a:schemeClr val="tx2">
                    <a:lumMod val="75000"/>
                  </a:schemeClr>
                </a:solidFill>
                <a:effectLst>
                  <a:outerShdw blurRad="38100" dist="19050" dir="2700000" algn="tl" rotWithShape="0">
                    <a:schemeClr val="dk1">
                      <a:alpha val="40000"/>
                    </a:schemeClr>
                  </a:outerShdw>
                </a:effectLst>
                <a:latin typeface="+mn-lt"/>
                <a:cs typeface="Arial" panose="020B0604020202020204" pitchFamily="34" charset="0"/>
              </a:rPr>
              <a:t>The Glaciolacustrine Sediment Record of Cariboo Lake, BC: Implications for Late Holocene Fluvial and Glacial Watershed Dynamics</a:t>
            </a:r>
            <a:endParaRPr lang="en-US" sz="3600" b="1" dirty="0">
              <a:ln w="0"/>
              <a:solidFill>
                <a:schemeClr val="tx2">
                  <a:lumMod val="75000"/>
                </a:schemeClr>
              </a:solidFill>
              <a:effectLst>
                <a:outerShdw blurRad="38100" dist="19050" dir="2700000" algn="tl" rotWithShape="0">
                  <a:schemeClr val="dk1">
                    <a:alpha val="40000"/>
                  </a:schemeClr>
                </a:outerShdw>
              </a:effectLst>
              <a:latin typeface="+mn-lt"/>
              <a:cs typeface="Arial" panose="020B0604020202020204" pitchFamily="34" charset="0"/>
            </a:endParaRPr>
          </a:p>
        </p:txBody>
      </p:sp>
      <p:sp>
        <p:nvSpPr>
          <p:cNvPr id="7" name="Title 1">
            <a:extLst>
              <a:ext uri="{FF2B5EF4-FFF2-40B4-BE49-F238E27FC236}">
                <a16:creationId xmlns:a16="http://schemas.microsoft.com/office/drawing/2014/main" id="{282BCB1F-6F07-CC4C-BC7B-451FDC2CC699}"/>
              </a:ext>
            </a:extLst>
          </p:cNvPr>
          <p:cNvSpPr txBox="1">
            <a:spLocks/>
          </p:cNvSpPr>
          <p:nvPr/>
        </p:nvSpPr>
        <p:spPr>
          <a:xfrm>
            <a:off x="2380170" y="5181600"/>
            <a:ext cx="4461261" cy="1217590"/>
          </a:xfrm>
          <a:prstGeom prst="rect">
            <a:avLst/>
          </a:prstGeom>
          <a:solidFill>
            <a:schemeClr val="bg2">
              <a:lumMod val="90000"/>
              <a:alpha val="86000"/>
            </a:schemeClr>
          </a:solidFill>
          <a:ln>
            <a:solidFill>
              <a:schemeClr val="tx1"/>
            </a:solidFill>
          </a:ln>
        </p:spPr>
        <p:txBody>
          <a:bodyPr vert="horz" lIns="91440" tIns="7200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000" dirty="0">
                <a:ln w="0"/>
                <a:solidFill>
                  <a:schemeClr val="tx2">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Alex </a:t>
            </a:r>
            <a:r>
              <a:rPr lang="en-CA" sz="2000" dirty="0" err="1">
                <a:ln w="0"/>
                <a:solidFill>
                  <a:schemeClr val="tx2">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Cebulski</a:t>
            </a:r>
            <a:r>
              <a:rPr lang="en-CA" sz="2000" dirty="0">
                <a:ln w="0"/>
                <a:solidFill>
                  <a:schemeClr val="tx2">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&amp; Dr. Joe Desloges</a:t>
            </a:r>
          </a:p>
        </p:txBody>
      </p:sp>
      <p:pic>
        <p:nvPicPr>
          <p:cNvPr id="8" name="Picture 7">
            <a:extLst>
              <a:ext uri="{FF2B5EF4-FFF2-40B4-BE49-F238E27FC236}">
                <a16:creationId xmlns:a16="http://schemas.microsoft.com/office/drawing/2014/main" id="{BCBDFEAF-E2C3-C546-88CF-977E72295E0A}"/>
              </a:ext>
            </a:extLst>
          </p:cNvPr>
          <p:cNvPicPr>
            <a:picLocks noChangeAspect="1"/>
          </p:cNvPicPr>
          <p:nvPr/>
        </p:nvPicPr>
        <p:blipFill>
          <a:blip r:embed="rId4"/>
          <a:stretch>
            <a:fillRect/>
          </a:stretch>
        </p:blipFill>
        <p:spPr>
          <a:xfrm>
            <a:off x="3455633" y="5545096"/>
            <a:ext cx="2310336" cy="828900"/>
          </a:xfrm>
          <a:prstGeom prst="rect">
            <a:avLst/>
          </a:prstGeom>
        </p:spPr>
      </p:pic>
    </p:spTree>
    <p:extLst>
      <p:ext uri="{BB962C8B-B14F-4D97-AF65-F5344CB8AC3E}">
        <p14:creationId xmlns:p14="http://schemas.microsoft.com/office/powerpoint/2010/main" val="27674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F446-E32E-0545-B901-15CAC7891341}"/>
              </a:ext>
            </a:extLst>
          </p:cNvPr>
          <p:cNvSpPr>
            <a:spLocks noGrp="1"/>
          </p:cNvSpPr>
          <p:nvPr>
            <p:ph type="title"/>
          </p:nvPr>
        </p:nvSpPr>
        <p:spPr/>
        <p:txBody>
          <a:bodyPr/>
          <a:lstStyle/>
          <a:p>
            <a:r>
              <a:rPr lang="en-US" dirty="0"/>
              <a:t>Methods</a:t>
            </a:r>
          </a:p>
        </p:txBody>
      </p:sp>
      <p:sp>
        <p:nvSpPr>
          <p:cNvPr id="4" name="Content Placeholder 3">
            <a:extLst>
              <a:ext uri="{FF2B5EF4-FFF2-40B4-BE49-F238E27FC236}">
                <a16:creationId xmlns:a16="http://schemas.microsoft.com/office/drawing/2014/main" id="{2248A71E-CE77-3346-922C-599ED75CD021}"/>
              </a:ext>
            </a:extLst>
          </p:cNvPr>
          <p:cNvSpPr>
            <a:spLocks noGrp="1"/>
          </p:cNvSpPr>
          <p:nvPr>
            <p:ph idx="1"/>
          </p:nvPr>
        </p:nvSpPr>
        <p:spPr/>
        <p:txBody>
          <a:bodyPr>
            <a:normAutofit/>
          </a:bodyPr>
          <a:lstStyle/>
          <a:p>
            <a:r>
              <a:rPr lang="en-US" dirty="0"/>
              <a:t>Sub-Bottom Acoustic Survey</a:t>
            </a:r>
          </a:p>
          <a:p>
            <a:endParaRPr lang="en-US" dirty="0"/>
          </a:p>
          <a:p>
            <a:pPr lvl="1"/>
            <a:endParaRPr lang="en-US" dirty="0"/>
          </a:p>
          <a:p>
            <a:endParaRPr lang="en-US" dirty="0"/>
          </a:p>
        </p:txBody>
      </p:sp>
      <p:pic>
        <p:nvPicPr>
          <p:cNvPr id="5" name="Picture 4">
            <a:extLst>
              <a:ext uri="{FF2B5EF4-FFF2-40B4-BE49-F238E27FC236}">
                <a16:creationId xmlns:a16="http://schemas.microsoft.com/office/drawing/2014/main" id="{DA10B692-20C4-3240-BC9C-39BB3428B5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8953" y="2364047"/>
            <a:ext cx="4914900" cy="3274493"/>
          </a:xfrm>
          <a:prstGeom prst="rect">
            <a:avLst/>
          </a:prstGeom>
        </p:spPr>
      </p:pic>
      <p:pic>
        <p:nvPicPr>
          <p:cNvPr id="6" name="Picture 5">
            <a:extLst>
              <a:ext uri="{FF2B5EF4-FFF2-40B4-BE49-F238E27FC236}">
                <a16:creationId xmlns:a16="http://schemas.microsoft.com/office/drawing/2014/main" id="{2CAE6565-CDE6-4E4E-87F8-B0DEE39A49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205" y="3816302"/>
            <a:ext cx="4351423" cy="2899083"/>
          </a:xfrm>
          <a:prstGeom prst="rect">
            <a:avLst/>
          </a:prstGeom>
        </p:spPr>
      </p:pic>
    </p:spTree>
    <p:extLst>
      <p:ext uri="{BB962C8B-B14F-4D97-AF65-F5344CB8AC3E}">
        <p14:creationId xmlns:p14="http://schemas.microsoft.com/office/powerpoint/2010/main" val="308682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C1C0-9C68-5140-A79A-50347D335C9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AAC4C36-3CD2-554C-8504-1FA162967082}"/>
              </a:ext>
            </a:extLst>
          </p:cNvPr>
          <p:cNvSpPr>
            <a:spLocks noGrp="1"/>
          </p:cNvSpPr>
          <p:nvPr>
            <p:ph idx="1"/>
          </p:nvPr>
        </p:nvSpPr>
        <p:spPr/>
        <p:txBody>
          <a:bodyPr>
            <a:normAutofit/>
          </a:bodyPr>
          <a:lstStyle/>
          <a:p>
            <a:r>
              <a:rPr lang="en-US" dirty="0"/>
              <a:t>Sub-Bottom Acoustic Survey</a:t>
            </a:r>
          </a:p>
          <a:p>
            <a:r>
              <a:rPr lang="en-US" dirty="0"/>
              <a:t>CTD water column characteristics </a:t>
            </a:r>
          </a:p>
          <a:p>
            <a:endParaRPr lang="en-US" dirty="0"/>
          </a:p>
        </p:txBody>
      </p:sp>
      <p:pic>
        <p:nvPicPr>
          <p:cNvPr id="6" name="Picture 5">
            <a:extLst>
              <a:ext uri="{FF2B5EF4-FFF2-40B4-BE49-F238E27FC236}">
                <a16:creationId xmlns:a16="http://schemas.microsoft.com/office/drawing/2014/main" id="{6EACE5EC-60AD-1944-B9A7-94072D6255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7641" y="1602581"/>
            <a:ext cx="3047627" cy="4574382"/>
          </a:xfrm>
          <a:prstGeom prst="rect">
            <a:avLst/>
          </a:prstGeom>
        </p:spPr>
      </p:pic>
    </p:spTree>
    <p:extLst>
      <p:ext uri="{BB962C8B-B14F-4D97-AF65-F5344CB8AC3E}">
        <p14:creationId xmlns:p14="http://schemas.microsoft.com/office/powerpoint/2010/main" val="3896869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C1C0-9C68-5140-A79A-50347D335C9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AAC4C36-3CD2-554C-8504-1FA162967082}"/>
              </a:ext>
            </a:extLst>
          </p:cNvPr>
          <p:cNvSpPr>
            <a:spLocks noGrp="1"/>
          </p:cNvSpPr>
          <p:nvPr>
            <p:ph idx="1"/>
          </p:nvPr>
        </p:nvSpPr>
        <p:spPr/>
        <p:txBody>
          <a:bodyPr>
            <a:normAutofit/>
          </a:bodyPr>
          <a:lstStyle/>
          <a:p>
            <a:r>
              <a:rPr lang="en-US" dirty="0"/>
              <a:t>Sub-Bottom Acoustic Survey</a:t>
            </a:r>
          </a:p>
          <a:p>
            <a:r>
              <a:rPr lang="en-US" dirty="0"/>
              <a:t>CTD water column characteristics </a:t>
            </a:r>
          </a:p>
          <a:p>
            <a:r>
              <a:rPr lang="en-US" dirty="0"/>
              <a:t>20 Ekman surficial cores (~10 cm length)</a:t>
            </a:r>
          </a:p>
          <a:p>
            <a:pPr lvl="1"/>
            <a:r>
              <a:rPr lang="en-US" dirty="0"/>
              <a:t>Laminae thickness measurements</a:t>
            </a:r>
          </a:p>
          <a:p>
            <a:pPr lvl="1"/>
            <a:r>
              <a:rPr lang="en-US" dirty="0"/>
              <a:t>Organic content</a:t>
            </a:r>
          </a:p>
          <a:p>
            <a:pPr lvl="1"/>
            <a:r>
              <a:rPr lang="en-US" dirty="0"/>
              <a:t>Sediment grain diameter </a:t>
            </a:r>
          </a:p>
          <a:p>
            <a:pPr lvl="1"/>
            <a:r>
              <a:rPr lang="en-US" dirty="0"/>
              <a:t>Provide a spatial record</a:t>
            </a:r>
          </a:p>
          <a:p>
            <a:pPr lvl="1"/>
            <a:endParaRPr lang="en-US" dirty="0"/>
          </a:p>
          <a:p>
            <a:endParaRPr lang="en-US" dirty="0"/>
          </a:p>
        </p:txBody>
      </p:sp>
      <p:pic>
        <p:nvPicPr>
          <p:cNvPr id="6" name="Picture 5">
            <a:extLst>
              <a:ext uri="{FF2B5EF4-FFF2-40B4-BE49-F238E27FC236}">
                <a16:creationId xmlns:a16="http://schemas.microsoft.com/office/drawing/2014/main" id="{006CD998-1366-CE4C-875F-D0499DD442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4514" y="4081722"/>
            <a:ext cx="3592286" cy="2393317"/>
          </a:xfrm>
          <a:prstGeom prst="rect">
            <a:avLst/>
          </a:prstGeom>
        </p:spPr>
      </p:pic>
    </p:spTree>
    <p:extLst>
      <p:ext uri="{BB962C8B-B14F-4D97-AF65-F5344CB8AC3E}">
        <p14:creationId xmlns:p14="http://schemas.microsoft.com/office/powerpoint/2010/main" val="3234760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C1C0-9C68-5140-A79A-50347D335C9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AAC4C36-3CD2-554C-8504-1FA162967082}"/>
              </a:ext>
            </a:extLst>
          </p:cNvPr>
          <p:cNvSpPr>
            <a:spLocks noGrp="1"/>
          </p:cNvSpPr>
          <p:nvPr>
            <p:ph idx="1"/>
          </p:nvPr>
        </p:nvSpPr>
        <p:spPr/>
        <p:txBody>
          <a:bodyPr>
            <a:normAutofit fontScale="92500" lnSpcReduction="20000"/>
          </a:bodyPr>
          <a:lstStyle/>
          <a:p>
            <a:r>
              <a:rPr lang="en-US" dirty="0"/>
              <a:t>Sub-Bottom Acoustic Survey</a:t>
            </a:r>
          </a:p>
          <a:p>
            <a:r>
              <a:rPr lang="en-US" dirty="0"/>
              <a:t>CTD water column characteristics </a:t>
            </a:r>
          </a:p>
          <a:p>
            <a:r>
              <a:rPr lang="en-US" dirty="0"/>
              <a:t>20 Ekman dredge cores (~ 10 cm length)</a:t>
            </a:r>
          </a:p>
          <a:p>
            <a:pPr lvl="1"/>
            <a:r>
              <a:rPr lang="en-US" dirty="0"/>
              <a:t>Laminae thickness measurements</a:t>
            </a:r>
          </a:p>
          <a:p>
            <a:pPr lvl="1"/>
            <a:r>
              <a:rPr lang="en-US" dirty="0"/>
              <a:t>Organic content</a:t>
            </a:r>
          </a:p>
          <a:p>
            <a:pPr lvl="1"/>
            <a:r>
              <a:rPr lang="en-US" dirty="0"/>
              <a:t>Sediment grain diameter </a:t>
            </a:r>
          </a:p>
          <a:p>
            <a:pPr lvl="1"/>
            <a:r>
              <a:rPr lang="en-US" dirty="0"/>
              <a:t>Provide a spatial record</a:t>
            </a:r>
          </a:p>
          <a:p>
            <a:r>
              <a:rPr lang="en-US" dirty="0"/>
              <a:t>4 </a:t>
            </a:r>
            <a:r>
              <a:rPr lang="en-US" dirty="0" err="1"/>
              <a:t>Vibracores</a:t>
            </a:r>
            <a:r>
              <a:rPr lang="en-US" dirty="0"/>
              <a:t> (~ 4 m length)</a:t>
            </a:r>
          </a:p>
          <a:p>
            <a:pPr lvl="1"/>
            <a:r>
              <a:rPr lang="en-US" dirty="0"/>
              <a:t>Laminae thickness measurements</a:t>
            </a:r>
          </a:p>
          <a:p>
            <a:pPr lvl="1"/>
            <a:r>
              <a:rPr lang="en-US" dirty="0"/>
              <a:t>Organic content</a:t>
            </a:r>
          </a:p>
          <a:p>
            <a:pPr lvl="1"/>
            <a:r>
              <a:rPr lang="en-US" dirty="0"/>
              <a:t>Sediment grain diameter </a:t>
            </a:r>
          </a:p>
          <a:p>
            <a:pPr lvl="1"/>
            <a:r>
              <a:rPr lang="en-US" dirty="0"/>
              <a:t>AMS radiocarbon analysis</a:t>
            </a:r>
          </a:p>
          <a:p>
            <a:pPr lvl="1"/>
            <a:r>
              <a:rPr lang="en-US" dirty="0"/>
              <a:t>Provide a temporal record</a:t>
            </a:r>
          </a:p>
          <a:p>
            <a:endParaRPr lang="en-US" dirty="0"/>
          </a:p>
        </p:txBody>
      </p:sp>
      <p:sp>
        <p:nvSpPr>
          <p:cNvPr id="10" name="TextBox 9">
            <a:extLst>
              <a:ext uri="{FF2B5EF4-FFF2-40B4-BE49-F238E27FC236}">
                <a16:creationId xmlns:a16="http://schemas.microsoft.com/office/drawing/2014/main" id="{D80A45EB-20D9-8D43-9138-CFEE4A0DBED4}"/>
              </a:ext>
            </a:extLst>
          </p:cNvPr>
          <p:cNvSpPr txBox="1"/>
          <p:nvPr/>
        </p:nvSpPr>
        <p:spPr>
          <a:xfrm>
            <a:off x="7158151" y="6488668"/>
            <a:ext cx="1936749" cy="369332"/>
          </a:xfrm>
          <a:prstGeom prst="rect">
            <a:avLst/>
          </a:prstGeom>
          <a:noFill/>
        </p:spPr>
        <p:txBody>
          <a:bodyPr wrap="none" rtlCol="0">
            <a:spAutoFit/>
          </a:bodyPr>
          <a:lstStyle/>
          <a:p>
            <a:r>
              <a:rPr lang="en-US" dirty="0"/>
              <a:t>V2 – (96 – 166 cm)</a:t>
            </a:r>
          </a:p>
        </p:txBody>
      </p:sp>
      <p:pic>
        <p:nvPicPr>
          <p:cNvPr id="6" name="Picture 5">
            <a:extLst>
              <a:ext uri="{FF2B5EF4-FFF2-40B4-BE49-F238E27FC236}">
                <a16:creationId xmlns:a16="http://schemas.microsoft.com/office/drawing/2014/main" id="{7AFA833F-C181-8146-8BC7-75F72E60C4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r="8571" b="-794"/>
          <a:stretch/>
        </p:blipFill>
        <p:spPr>
          <a:xfrm rot="5400000">
            <a:off x="4991441" y="2931774"/>
            <a:ext cx="6270171" cy="777647"/>
          </a:xfrm>
          <a:prstGeom prst="rect">
            <a:avLst/>
          </a:prstGeom>
        </p:spPr>
      </p:pic>
    </p:spTree>
    <p:extLst>
      <p:ext uri="{BB962C8B-B14F-4D97-AF65-F5344CB8AC3E}">
        <p14:creationId xmlns:p14="http://schemas.microsoft.com/office/powerpoint/2010/main" val="406521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F446-E32E-0545-B901-15CAC7891341}"/>
              </a:ext>
            </a:extLst>
          </p:cNvPr>
          <p:cNvSpPr>
            <a:spLocks noGrp="1"/>
          </p:cNvSpPr>
          <p:nvPr>
            <p:ph type="title"/>
          </p:nvPr>
        </p:nvSpPr>
        <p:spPr/>
        <p:txBody>
          <a:bodyPr/>
          <a:lstStyle/>
          <a:p>
            <a:r>
              <a:rPr lang="en-US" dirty="0"/>
              <a:t>Results: Sub-Bottom Acoustics Transects</a:t>
            </a:r>
          </a:p>
        </p:txBody>
      </p:sp>
      <p:pic>
        <p:nvPicPr>
          <p:cNvPr id="5" name="Picture 4">
            <a:extLst>
              <a:ext uri="{FF2B5EF4-FFF2-40B4-BE49-F238E27FC236}">
                <a16:creationId xmlns:a16="http://schemas.microsoft.com/office/drawing/2014/main" id="{BBE35584-175C-1F41-8E60-75118450D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12" y="1590918"/>
            <a:ext cx="7117976" cy="5035904"/>
          </a:xfrm>
          <a:prstGeom prst="rect">
            <a:avLst/>
          </a:prstGeom>
        </p:spPr>
      </p:pic>
    </p:spTree>
    <p:extLst>
      <p:ext uri="{BB962C8B-B14F-4D97-AF65-F5344CB8AC3E}">
        <p14:creationId xmlns:p14="http://schemas.microsoft.com/office/powerpoint/2010/main" val="251717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C602C9-5346-3143-8859-3C222ACFB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241" y="5402605"/>
            <a:ext cx="1969090" cy="1391434"/>
          </a:xfrm>
          <a:prstGeom prst="rect">
            <a:avLst/>
          </a:prstGeom>
        </p:spPr>
      </p:pic>
      <p:sp>
        <p:nvSpPr>
          <p:cNvPr id="2" name="Title 1">
            <a:extLst>
              <a:ext uri="{FF2B5EF4-FFF2-40B4-BE49-F238E27FC236}">
                <a16:creationId xmlns:a16="http://schemas.microsoft.com/office/drawing/2014/main" id="{B9171F8B-8507-CC48-A17A-8E89E16F87BD}"/>
              </a:ext>
            </a:extLst>
          </p:cNvPr>
          <p:cNvSpPr>
            <a:spLocks noGrp="1"/>
          </p:cNvSpPr>
          <p:nvPr>
            <p:ph type="title"/>
          </p:nvPr>
        </p:nvSpPr>
        <p:spPr/>
        <p:txBody>
          <a:bodyPr/>
          <a:lstStyle/>
          <a:p>
            <a:r>
              <a:rPr lang="en-US" dirty="0"/>
              <a:t>Sub-Bottom Acoustics: Transect C</a:t>
            </a:r>
          </a:p>
        </p:txBody>
      </p:sp>
      <p:pic>
        <p:nvPicPr>
          <p:cNvPr id="4" name="Picture 3">
            <a:extLst>
              <a:ext uri="{FF2B5EF4-FFF2-40B4-BE49-F238E27FC236}">
                <a16:creationId xmlns:a16="http://schemas.microsoft.com/office/drawing/2014/main" id="{8D05C0D5-DDE3-FF4E-811E-C664BB04C4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951"/>
          <a:stretch/>
        </p:blipFill>
        <p:spPr>
          <a:xfrm>
            <a:off x="707924" y="1821321"/>
            <a:ext cx="7664917" cy="3471083"/>
          </a:xfrm>
          <a:prstGeom prst="rect">
            <a:avLst/>
          </a:prstGeom>
        </p:spPr>
      </p:pic>
      <p:sp>
        <p:nvSpPr>
          <p:cNvPr id="8" name="TextBox 7"/>
          <p:cNvSpPr txBox="1"/>
          <p:nvPr/>
        </p:nvSpPr>
        <p:spPr>
          <a:xfrm>
            <a:off x="7486289" y="3212026"/>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9" name="TextBox 8"/>
          <p:cNvSpPr txBox="1"/>
          <p:nvPr/>
        </p:nvSpPr>
        <p:spPr>
          <a:xfrm>
            <a:off x="7486289" y="2746600"/>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11" name="Straight Connector 10"/>
          <p:cNvCxnSpPr>
            <a:cxnSpLocks/>
          </p:cNvCxnSpPr>
          <p:nvPr/>
        </p:nvCxnSpPr>
        <p:spPr>
          <a:xfrm flipV="1">
            <a:off x="6917918" y="3175008"/>
            <a:ext cx="1534197" cy="74036"/>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9EFDE1-6CFE-2A4B-9515-7AAB9D8E11E3}"/>
              </a:ext>
            </a:extLst>
          </p:cNvPr>
          <p:cNvSpPr txBox="1"/>
          <p:nvPr/>
        </p:nvSpPr>
        <p:spPr>
          <a:xfrm>
            <a:off x="628650" y="5199589"/>
            <a:ext cx="364202" cy="246221"/>
          </a:xfrm>
          <a:prstGeom prst="rect">
            <a:avLst/>
          </a:prstGeom>
          <a:noFill/>
        </p:spPr>
        <p:txBody>
          <a:bodyPr wrap="none" rtlCol="0">
            <a:spAutoFit/>
          </a:bodyPr>
          <a:lstStyle/>
          <a:p>
            <a:r>
              <a:rPr lang="en-US" sz="1000" dirty="0"/>
              <a:t>(m)</a:t>
            </a:r>
          </a:p>
        </p:txBody>
      </p:sp>
      <p:sp>
        <p:nvSpPr>
          <p:cNvPr id="10" name="5-Point Star 9">
            <a:extLst>
              <a:ext uri="{FF2B5EF4-FFF2-40B4-BE49-F238E27FC236}">
                <a16:creationId xmlns:a16="http://schemas.microsoft.com/office/drawing/2014/main" id="{C6B08DB5-4F6D-BA4E-8792-856040AE293A}"/>
              </a:ext>
            </a:extLst>
          </p:cNvPr>
          <p:cNvSpPr/>
          <p:nvPr/>
        </p:nvSpPr>
        <p:spPr>
          <a:xfrm>
            <a:off x="8147959" y="5913666"/>
            <a:ext cx="164936" cy="14179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46F722BA-1DFC-2145-AEA0-7C2C00573E05}"/>
              </a:ext>
            </a:extLst>
          </p:cNvPr>
          <p:cNvSpPr/>
          <p:nvPr/>
        </p:nvSpPr>
        <p:spPr>
          <a:xfrm>
            <a:off x="8390331" y="2659897"/>
            <a:ext cx="154256" cy="88220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69F3C76-7251-5C4D-9C0F-E1573ECE381D}"/>
              </a:ext>
            </a:extLst>
          </p:cNvPr>
          <p:cNvSpPr txBox="1"/>
          <p:nvPr/>
        </p:nvSpPr>
        <p:spPr>
          <a:xfrm>
            <a:off x="8520041" y="2951350"/>
            <a:ext cx="655949" cy="369332"/>
          </a:xfrm>
          <a:prstGeom prst="rect">
            <a:avLst/>
          </a:prstGeom>
          <a:noFill/>
        </p:spPr>
        <p:txBody>
          <a:bodyPr wrap="none" rtlCol="0">
            <a:spAutoFit/>
          </a:bodyPr>
          <a:lstStyle/>
          <a:p>
            <a:r>
              <a:rPr lang="en-US" dirty="0"/>
              <a:t>18 m</a:t>
            </a:r>
          </a:p>
        </p:txBody>
      </p:sp>
    </p:spTree>
    <p:extLst>
      <p:ext uri="{BB962C8B-B14F-4D97-AF65-F5344CB8AC3E}">
        <p14:creationId xmlns:p14="http://schemas.microsoft.com/office/powerpoint/2010/main" val="355927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C602C9-5346-3143-8859-3C222ACFB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241" y="5402605"/>
            <a:ext cx="1969090" cy="1391434"/>
          </a:xfrm>
          <a:prstGeom prst="rect">
            <a:avLst/>
          </a:prstGeom>
        </p:spPr>
      </p:pic>
      <p:sp>
        <p:nvSpPr>
          <p:cNvPr id="2" name="Title 1">
            <a:extLst>
              <a:ext uri="{FF2B5EF4-FFF2-40B4-BE49-F238E27FC236}">
                <a16:creationId xmlns:a16="http://schemas.microsoft.com/office/drawing/2014/main" id="{B9171F8B-8507-CC48-A17A-8E89E16F87BD}"/>
              </a:ext>
            </a:extLst>
          </p:cNvPr>
          <p:cNvSpPr>
            <a:spLocks noGrp="1"/>
          </p:cNvSpPr>
          <p:nvPr>
            <p:ph type="title"/>
          </p:nvPr>
        </p:nvSpPr>
        <p:spPr/>
        <p:txBody>
          <a:bodyPr/>
          <a:lstStyle/>
          <a:p>
            <a:r>
              <a:rPr lang="en-US" dirty="0"/>
              <a:t>Sub-Bottom Acoustics: Transect C</a:t>
            </a:r>
          </a:p>
        </p:txBody>
      </p:sp>
      <p:pic>
        <p:nvPicPr>
          <p:cNvPr id="4" name="Picture 3">
            <a:extLst>
              <a:ext uri="{FF2B5EF4-FFF2-40B4-BE49-F238E27FC236}">
                <a16:creationId xmlns:a16="http://schemas.microsoft.com/office/drawing/2014/main" id="{8D05C0D5-DDE3-FF4E-811E-C664BB04C4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951"/>
          <a:stretch/>
        </p:blipFill>
        <p:spPr>
          <a:xfrm>
            <a:off x="707924" y="1821321"/>
            <a:ext cx="7664917" cy="3471083"/>
          </a:xfrm>
          <a:prstGeom prst="rect">
            <a:avLst/>
          </a:prstGeom>
        </p:spPr>
      </p:pic>
      <p:sp>
        <p:nvSpPr>
          <p:cNvPr id="8" name="TextBox 7"/>
          <p:cNvSpPr txBox="1"/>
          <p:nvPr/>
        </p:nvSpPr>
        <p:spPr>
          <a:xfrm>
            <a:off x="7486289" y="3212026"/>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9" name="TextBox 8"/>
          <p:cNvSpPr txBox="1"/>
          <p:nvPr/>
        </p:nvSpPr>
        <p:spPr>
          <a:xfrm>
            <a:off x="7486289" y="2740720"/>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11" name="Straight Connector 10"/>
          <p:cNvCxnSpPr>
            <a:cxnSpLocks/>
          </p:cNvCxnSpPr>
          <p:nvPr/>
        </p:nvCxnSpPr>
        <p:spPr>
          <a:xfrm flipV="1">
            <a:off x="6917918" y="3175008"/>
            <a:ext cx="1534197" cy="74036"/>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9EFDE1-6CFE-2A4B-9515-7AAB9D8E11E3}"/>
              </a:ext>
            </a:extLst>
          </p:cNvPr>
          <p:cNvSpPr txBox="1"/>
          <p:nvPr/>
        </p:nvSpPr>
        <p:spPr>
          <a:xfrm>
            <a:off x="628650" y="5199589"/>
            <a:ext cx="364202" cy="246221"/>
          </a:xfrm>
          <a:prstGeom prst="rect">
            <a:avLst/>
          </a:prstGeom>
          <a:noFill/>
        </p:spPr>
        <p:txBody>
          <a:bodyPr wrap="none" rtlCol="0">
            <a:spAutoFit/>
          </a:bodyPr>
          <a:lstStyle/>
          <a:p>
            <a:r>
              <a:rPr lang="en-US" sz="1000" dirty="0"/>
              <a:t>(m)</a:t>
            </a:r>
          </a:p>
        </p:txBody>
      </p:sp>
      <p:sp>
        <p:nvSpPr>
          <p:cNvPr id="10" name="5-Point Star 9">
            <a:extLst>
              <a:ext uri="{FF2B5EF4-FFF2-40B4-BE49-F238E27FC236}">
                <a16:creationId xmlns:a16="http://schemas.microsoft.com/office/drawing/2014/main" id="{C6B08DB5-4F6D-BA4E-8792-856040AE293A}"/>
              </a:ext>
            </a:extLst>
          </p:cNvPr>
          <p:cNvSpPr/>
          <p:nvPr/>
        </p:nvSpPr>
        <p:spPr>
          <a:xfrm>
            <a:off x="8147959" y="5913666"/>
            <a:ext cx="164936" cy="14179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46F722BA-1DFC-2145-AEA0-7C2C00573E05}"/>
              </a:ext>
            </a:extLst>
          </p:cNvPr>
          <p:cNvSpPr/>
          <p:nvPr/>
        </p:nvSpPr>
        <p:spPr>
          <a:xfrm>
            <a:off x="8390331" y="2659897"/>
            <a:ext cx="154256" cy="88220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69F3C76-7251-5C4D-9C0F-E1573ECE381D}"/>
              </a:ext>
            </a:extLst>
          </p:cNvPr>
          <p:cNvSpPr txBox="1"/>
          <p:nvPr/>
        </p:nvSpPr>
        <p:spPr>
          <a:xfrm>
            <a:off x="8520041" y="2951350"/>
            <a:ext cx="655949" cy="369332"/>
          </a:xfrm>
          <a:prstGeom prst="rect">
            <a:avLst/>
          </a:prstGeom>
          <a:noFill/>
        </p:spPr>
        <p:txBody>
          <a:bodyPr wrap="none" rtlCol="0">
            <a:spAutoFit/>
          </a:bodyPr>
          <a:lstStyle/>
          <a:p>
            <a:r>
              <a:rPr lang="en-US" dirty="0"/>
              <a:t>18 m</a:t>
            </a:r>
          </a:p>
        </p:txBody>
      </p:sp>
      <p:pic>
        <p:nvPicPr>
          <p:cNvPr id="13" name="Picture 12">
            <a:extLst>
              <a:ext uri="{FF2B5EF4-FFF2-40B4-BE49-F238E27FC236}">
                <a16:creationId xmlns:a16="http://schemas.microsoft.com/office/drawing/2014/main" id="{414B87C5-6F22-414D-BBA9-177E2EF60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242" t="17801" b="52219"/>
          <a:stretch/>
        </p:blipFill>
        <p:spPr>
          <a:xfrm>
            <a:off x="3025284" y="2171599"/>
            <a:ext cx="3307378" cy="1935944"/>
          </a:xfrm>
          <a:prstGeom prst="rect">
            <a:avLst/>
          </a:prstGeom>
          <a:ln w="28575">
            <a:solidFill>
              <a:schemeClr val="tx1"/>
            </a:solidFill>
          </a:ln>
        </p:spPr>
      </p:pic>
      <p:cxnSp>
        <p:nvCxnSpPr>
          <p:cNvPr id="5" name="Straight Connector 4">
            <a:extLst>
              <a:ext uri="{FF2B5EF4-FFF2-40B4-BE49-F238E27FC236}">
                <a16:creationId xmlns:a16="http://schemas.microsoft.com/office/drawing/2014/main" id="{B4844E41-89F6-A849-8DAF-E4B5B0F8360B}"/>
              </a:ext>
            </a:extLst>
          </p:cNvPr>
          <p:cNvCxnSpPr>
            <a:cxnSpLocks/>
          </p:cNvCxnSpPr>
          <p:nvPr/>
        </p:nvCxnSpPr>
        <p:spPr>
          <a:xfrm flipH="1" flipV="1">
            <a:off x="6350152" y="2166687"/>
            <a:ext cx="1331332" cy="52335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6863B12-9A04-2349-AF8D-11F0AE90359D}"/>
              </a:ext>
            </a:extLst>
          </p:cNvPr>
          <p:cNvCxnSpPr>
            <a:cxnSpLocks/>
            <a:stCxn id="8" idx="2"/>
          </p:cNvCxnSpPr>
          <p:nvPr/>
        </p:nvCxnSpPr>
        <p:spPr>
          <a:xfrm flipH="1">
            <a:off x="6302666" y="3612136"/>
            <a:ext cx="1459543" cy="495407"/>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FC5179D-EC6F-6C45-8332-93AEA22B740C}"/>
              </a:ext>
            </a:extLst>
          </p:cNvPr>
          <p:cNvSpPr txBox="1"/>
          <p:nvPr/>
        </p:nvSpPr>
        <p:spPr>
          <a:xfrm>
            <a:off x="5896482" y="3305860"/>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24" name="TextBox 23">
            <a:extLst>
              <a:ext uri="{FF2B5EF4-FFF2-40B4-BE49-F238E27FC236}">
                <a16:creationId xmlns:a16="http://schemas.microsoft.com/office/drawing/2014/main" id="{A21C8398-B781-384B-81B2-E424E247AC7F}"/>
              </a:ext>
            </a:extLst>
          </p:cNvPr>
          <p:cNvSpPr txBox="1"/>
          <p:nvPr/>
        </p:nvSpPr>
        <p:spPr>
          <a:xfrm>
            <a:off x="5896482" y="2834554"/>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25" name="Straight Connector 24">
            <a:extLst>
              <a:ext uri="{FF2B5EF4-FFF2-40B4-BE49-F238E27FC236}">
                <a16:creationId xmlns:a16="http://schemas.microsoft.com/office/drawing/2014/main" id="{DD2175A4-E741-6943-857D-7F1B1285408F}"/>
              </a:ext>
            </a:extLst>
          </p:cNvPr>
          <p:cNvCxnSpPr>
            <a:cxnSpLocks/>
          </p:cNvCxnSpPr>
          <p:nvPr/>
        </p:nvCxnSpPr>
        <p:spPr>
          <a:xfrm flipV="1">
            <a:off x="3208657" y="3249044"/>
            <a:ext cx="3094009" cy="226662"/>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309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C602C9-5346-3143-8859-3C222ACFB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241" y="5402605"/>
            <a:ext cx="1969090" cy="1391434"/>
          </a:xfrm>
          <a:prstGeom prst="rect">
            <a:avLst/>
          </a:prstGeom>
        </p:spPr>
      </p:pic>
      <p:sp>
        <p:nvSpPr>
          <p:cNvPr id="2" name="Title 1">
            <a:extLst>
              <a:ext uri="{FF2B5EF4-FFF2-40B4-BE49-F238E27FC236}">
                <a16:creationId xmlns:a16="http://schemas.microsoft.com/office/drawing/2014/main" id="{B9171F8B-8507-CC48-A17A-8E89E16F87BD}"/>
              </a:ext>
            </a:extLst>
          </p:cNvPr>
          <p:cNvSpPr>
            <a:spLocks noGrp="1"/>
          </p:cNvSpPr>
          <p:nvPr>
            <p:ph type="title"/>
          </p:nvPr>
        </p:nvSpPr>
        <p:spPr/>
        <p:txBody>
          <a:bodyPr/>
          <a:lstStyle/>
          <a:p>
            <a:r>
              <a:rPr lang="en-US" dirty="0"/>
              <a:t>Sub-Bottom Acoustics: Transect C</a:t>
            </a:r>
          </a:p>
        </p:txBody>
      </p:sp>
      <p:pic>
        <p:nvPicPr>
          <p:cNvPr id="4" name="Picture 3">
            <a:extLst>
              <a:ext uri="{FF2B5EF4-FFF2-40B4-BE49-F238E27FC236}">
                <a16:creationId xmlns:a16="http://schemas.microsoft.com/office/drawing/2014/main" id="{8D05C0D5-DDE3-FF4E-811E-C664BB04C4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951"/>
          <a:stretch/>
        </p:blipFill>
        <p:spPr>
          <a:xfrm>
            <a:off x="707924" y="1821321"/>
            <a:ext cx="7664917" cy="3471083"/>
          </a:xfrm>
          <a:prstGeom prst="rect">
            <a:avLst/>
          </a:prstGeom>
        </p:spPr>
      </p:pic>
      <p:sp>
        <p:nvSpPr>
          <p:cNvPr id="8" name="TextBox 7"/>
          <p:cNvSpPr txBox="1"/>
          <p:nvPr/>
        </p:nvSpPr>
        <p:spPr>
          <a:xfrm>
            <a:off x="7486289" y="3212026"/>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9" name="TextBox 8"/>
          <p:cNvSpPr txBox="1"/>
          <p:nvPr/>
        </p:nvSpPr>
        <p:spPr>
          <a:xfrm>
            <a:off x="7486289" y="2740720"/>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11" name="Straight Connector 10"/>
          <p:cNvCxnSpPr>
            <a:cxnSpLocks/>
          </p:cNvCxnSpPr>
          <p:nvPr/>
        </p:nvCxnSpPr>
        <p:spPr>
          <a:xfrm flipV="1">
            <a:off x="6917918" y="3175008"/>
            <a:ext cx="1534197" cy="74036"/>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9EFDE1-6CFE-2A4B-9515-7AAB9D8E11E3}"/>
              </a:ext>
            </a:extLst>
          </p:cNvPr>
          <p:cNvSpPr txBox="1"/>
          <p:nvPr/>
        </p:nvSpPr>
        <p:spPr>
          <a:xfrm>
            <a:off x="628650" y="5199589"/>
            <a:ext cx="364202" cy="246221"/>
          </a:xfrm>
          <a:prstGeom prst="rect">
            <a:avLst/>
          </a:prstGeom>
          <a:noFill/>
        </p:spPr>
        <p:txBody>
          <a:bodyPr wrap="none" rtlCol="0">
            <a:spAutoFit/>
          </a:bodyPr>
          <a:lstStyle/>
          <a:p>
            <a:r>
              <a:rPr lang="en-US" sz="1000" dirty="0"/>
              <a:t>(m)</a:t>
            </a:r>
          </a:p>
        </p:txBody>
      </p:sp>
      <p:sp>
        <p:nvSpPr>
          <p:cNvPr id="10" name="5-Point Star 9">
            <a:extLst>
              <a:ext uri="{FF2B5EF4-FFF2-40B4-BE49-F238E27FC236}">
                <a16:creationId xmlns:a16="http://schemas.microsoft.com/office/drawing/2014/main" id="{C6B08DB5-4F6D-BA4E-8792-856040AE293A}"/>
              </a:ext>
            </a:extLst>
          </p:cNvPr>
          <p:cNvSpPr/>
          <p:nvPr/>
        </p:nvSpPr>
        <p:spPr>
          <a:xfrm>
            <a:off x="8147959" y="5913666"/>
            <a:ext cx="164936" cy="14179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46F722BA-1DFC-2145-AEA0-7C2C00573E05}"/>
              </a:ext>
            </a:extLst>
          </p:cNvPr>
          <p:cNvSpPr/>
          <p:nvPr/>
        </p:nvSpPr>
        <p:spPr>
          <a:xfrm>
            <a:off x="8390331" y="2659897"/>
            <a:ext cx="154256" cy="88220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69F3C76-7251-5C4D-9C0F-E1573ECE381D}"/>
              </a:ext>
            </a:extLst>
          </p:cNvPr>
          <p:cNvSpPr txBox="1"/>
          <p:nvPr/>
        </p:nvSpPr>
        <p:spPr>
          <a:xfrm>
            <a:off x="8520041" y="2951350"/>
            <a:ext cx="655949" cy="369332"/>
          </a:xfrm>
          <a:prstGeom prst="rect">
            <a:avLst/>
          </a:prstGeom>
          <a:noFill/>
        </p:spPr>
        <p:txBody>
          <a:bodyPr wrap="none" rtlCol="0">
            <a:spAutoFit/>
          </a:bodyPr>
          <a:lstStyle/>
          <a:p>
            <a:r>
              <a:rPr lang="en-US" dirty="0"/>
              <a:t>18 m</a:t>
            </a:r>
          </a:p>
        </p:txBody>
      </p:sp>
      <p:pic>
        <p:nvPicPr>
          <p:cNvPr id="13" name="Picture 12">
            <a:extLst>
              <a:ext uri="{FF2B5EF4-FFF2-40B4-BE49-F238E27FC236}">
                <a16:creationId xmlns:a16="http://schemas.microsoft.com/office/drawing/2014/main" id="{414B87C5-6F22-414D-BBA9-177E2EF60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242" t="17801" b="53577"/>
          <a:stretch/>
        </p:blipFill>
        <p:spPr>
          <a:xfrm>
            <a:off x="3025284" y="2171599"/>
            <a:ext cx="3307378" cy="1848234"/>
          </a:xfrm>
          <a:prstGeom prst="rect">
            <a:avLst/>
          </a:prstGeom>
          <a:ln w="28575">
            <a:solidFill>
              <a:schemeClr val="tx1"/>
            </a:solidFill>
          </a:ln>
        </p:spPr>
      </p:pic>
      <p:cxnSp>
        <p:nvCxnSpPr>
          <p:cNvPr id="5" name="Straight Connector 4">
            <a:extLst>
              <a:ext uri="{FF2B5EF4-FFF2-40B4-BE49-F238E27FC236}">
                <a16:creationId xmlns:a16="http://schemas.microsoft.com/office/drawing/2014/main" id="{B4844E41-89F6-A849-8DAF-E4B5B0F8360B}"/>
              </a:ext>
            </a:extLst>
          </p:cNvPr>
          <p:cNvCxnSpPr>
            <a:cxnSpLocks/>
          </p:cNvCxnSpPr>
          <p:nvPr/>
        </p:nvCxnSpPr>
        <p:spPr>
          <a:xfrm flipH="1" flipV="1">
            <a:off x="6350152" y="2166687"/>
            <a:ext cx="1331332" cy="52335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6863B12-9A04-2349-AF8D-11F0AE90359D}"/>
              </a:ext>
            </a:extLst>
          </p:cNvPr>
          <p:cNvCxnSpPr>
            <a:cxnSpLocks/>
            <a:stCxn id="8" idx="2"/>
          </p:cNvCxnSpPr>
          <p:nvPr/>
        </p:nvCxnSpPr>
        <p:spPr>
          <a:xfrm flipH="1">
            <a:off x="6302666" y="3612136"/>
            <a:ext cx="1459543" cy="386647"/>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FC5179D-EC6F-6C45-8332-93AEA22B740C}"/>
              </a:ext>
            </a:extLst>
          </p:cNvPr>
          <p:cNvSpPr txBox="1"/>
          <p:nvPr/>
        </p:nvSpPr>
        <p:spPr>
          <a:xfrm>
            <a:off x="5896482" y="3305860"/>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24" name="TextBox 23">
            <a:extLst>
              <a:ext uri="{FF2B5EF4-FFF2-40B4-BE49-F238E27FC236}">
                <a16:creationId xmlns:a16="http://schemas.microsoft.com/office/drawing/2014/main" id="{A21C8398-B781-384B-81B2-E424E247AC7F}"/>
              </a:ext>
            </a:extLst>
          </p:cNvPr>
          <p:cNvSpPr txBox="1"/>
          <p:nvPr/>
        </p:nvSpPr>
        <p:spPr>
          <a:xfrm>
            <a:off x="5896482" y="2834554"/>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25" name="Straight Connector 24">
            <a:extLst>
              <a:ext uri="{FF2B5EF4-FFF2-40B4-BE49-F238E27FC236}">
                <a16:creationId xmlns:a16="http://schemas.microsoft.com/office/drawing/2014/main" id="{DD2175A4-E741-6943-857D-7F1B1285408F}"/>
              </a:ext>
            </a:extLst>
          </p:cNvPr>
          <p:cNvCxnSpPr>
            <a:cxnSpLocks/>
          </p:cNvCxnSpPr>
          <p:nvPr/>
        </p:nvCxnSpPr>
        <p:spPr>
          <a:xfrm flipV="1">
            <a:off x="3208657" y="3249044"/>
            <a:ext cx="3094009" cy="226662"/>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412BA5-3926-F545-8761-586393BC6170}"/>
              </a:ext>
            </a:extLst>
          </p:cNvPr>
          <p:cNvSpPr txBox="1"/>
          <p:nvPr/>
        </p:nvSpPr>
        <p:spPr>
          <a:xfrm>
            <a:off x="3810546" y="3450205"/>
            <a:ext cx="2044149" cy="646331"/>
          </a:xfrm>
          <a:prstGeom prst="rect">
            <a:avLst/>
          </a:prstGeom>
          <a:solidFill>
            <a:schemeClr val="bg2"/>
          </a:solidFill>
          <a:ln>
            <a:solidFill>
              <a:schemeClr val="tx1"/>
            </a:solidFill>
          </a:ln>
        </p:spPr>
        <p:txBody>
          <a:bodyPr wrap="none" rtlCol="0">
            <a:spAutoFit/>
          </a:bodyPr>
          <a:lstStyle/>
          <a:p>
            <a:pPr algn="ctr"/>
            <a:r>
              <a:rPr lang="en-US" dirty="0"/>
              <a:t>North </a:t>
            </a:r>
            <a:r>
              <a:rPr lang="en-US" dirty="0" err="1"/>
              <a:t>Grippian</a:t>
            </a:r>
            <a:endParaRPr lang="en-US" dirty="0"/>
          </a:p>
          <a:p>
            <a:pPr algn="ctr"/>
            <a:r>
              <a:rPr lang="en-US" dirty="0"/>
              <a:t>~ 8300 – 4200 yr BP</a:t>
            </a:r>
          </a:p>
        </p:txBody>
      </p:sp>
    </p:spTree>
    <p:extLst>
      <p:ext uri="{BB962C8B-B14F-4D97-AF65-F5344CB8AC3E}">
        <p14:creationId xmlns:p14="http://schemas.microsoft.com/office/powerpoint/2010/main" val="333148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C602C9-5346-3143-8859-3C222ACFB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241" y="5402605"/>
            <a:ext cx="1969090" cy="1391434"/>
          </a:xfrm>
          <a:prstGeom prst="rect">
            <a:avLst/>
          </a:prstGeom>
        </p:spPr>
      </p:pic>
      <p:sp>
        <p:nvSpPr>
          <p:cNvPr id="2" name="Title 1">
            <a:extLst>
              <a:ext uri="{FF2B5EF4-FFF2-40B4-BE49-F238E27FC236}">
                <a16:creationId xmlns:a16="http://schemas.microsoft.com/office/drawing/2014/main" id="{B9171F8B-8507-CC48-A17A-8E89E16F87BD}"/>
              </a:ext>
            </a:extLst>
          </p:cNvPr>
          <p:cNvSpPr>
            <a:spLocks noGrp="1"/>
          </p:cNvSpPr>
          <p:nvPr>
            <p:ph type="title"/>
          </p:nvPr>
        </p:nvSpPr>
        <p:spPr/>
        <p:txBody>
          <a:bodyPr/>
          <a:lstStyle/>
          <a:p>
            <a:r>
              <a:rPr lang="en-US" dirty="0"/>
              <a:t>Sub-Bottom Acoustics: Transect C</a:t>
            </a:r>
          </a:p>
        </p:txBody>
      </p:sp>
      <p:pic>
        <p:nvPicPr>
          <p:cNvPr id="4" name="Picture 3">
            <a:extLst>
              <a:ext uri="{FF2B5EF4-FFF2-40B4-BE49-F238E27FC236}">
                <a16:creationId xmlns:a16="http://schemas.microsoft.com/office/drawing/2014/main" id="{8D05C0D5-DDE3-FF4E-811E-C664BB04C4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951"/>
          <a:stretch/>
        </p:blipFill>
        <p:spPr>
          <a:xfrm>
            <a:off x="707924" y="1821321"/>
            <a:ext cx="7664917" cy="3471083"/>
          </a:xfrm>
          <a:prstGeom prst="rect">
            <a:avLst/>
          </a:prstGeom>
        </p:spPr>
      </p:pic>
      <p:sp>
        <p:nvSpPr>
          <p:cNvPr id="8" name="TextBox 7"/>
          <p:cNvSpPr txBox="1"/>
          <p:nvPr/>
        </p:nvSpPr>
        <p:spPr>
          <a:xfrm>
            <a:off x="7486289" y="3212026"/>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9" name="TextBox 8"/>
          <p:cNvSpPr txBox="1"/>
          <p:nvPr/>
        </p:nvSpPr>
        <p:spPr>
          <a:xfrm>
            <a:off x="7486289" y="2740720"/>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11" name="Straight Connector 10"/>
          <p:cNvCxnSpPr>
            <a:cxnSpLocks/>
          </p:cNvCxnSpPr>
          <p:nvPr/>
        </p:nvCxnSpPr>
        <p:spPr>
          <a:xfrm flipV="1">
            <a:off x="6917918" y="3175008"/>
            <a:ext cx="1534197" cy="74036"/>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9EFDE1-6CFE-2A4B-9515-7AAB9D8E11E3}"/>
              </a:ext>
            </a:extLst>
          </p:cNvPr>
          <p:cNvSpPr txBox="1"/>
          <p:nvPr/>
        </p:nvSpPr>
        <p:spPr>
          <a:xfrm>
            <a:off x="628650" y="5199589"/>
            <a:ext cx="364202" cy="246221"/>
          </a:xfrm>
          <a:prstGeom prst="rect">
            <a:avLst/>
          </a:prstGeom>
          <a:noFill/>
        </p:spPr>
        <p:txBody>
          <a:bodyPr wrap="none" rtlCol="0">
            <a:spAutoFit/>
          </a:bodyPr>
          <a:lstStyle/>
          <a:p>
            <a:r>
              <a:rPr lang="en-US" sz="1000" dirty="0"/>
              <a:t>(m)</a:t>
            </a:r>
          </a:p>
        </p:txBody>
      </p:sp>
      <p:sp>
        <p:nvSpPr>
          <p:cNvPr id="10" name="5-Point Star 9">
            <a:extLst>
              <a:ext uri="{FF2B5EF4-FFF2-40B4-BE49-F238E27FC236}">
                <a16:creationId xmlns:a16="http://schemas.microsoft.com/office/drawing/2014/main" id="{C6B08DB5-4F6D-BA4E-8792-856040AE293A}"/>
              </a:ext>
            </a:extLst>
          </p:cNvPr>
          <p:cNvSpPr/>
          <p:nvPr/>
        </p:nvSpPr>
        <p:spPr>
          <a:xfrm>
            <a:off x="8147959" y="5913666"/>
            <a:ext cx="164936" cy="14179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46F722BA-1DFC-2145-AEA0-7C2C00573E05}"/>
              </a:ext>
            </a:extLst>
          </p:cNvPr>
          <p:cNvSpPr/>
          <p:nvPr/>
        </p:nvSpPr>
        <p:spPr>
          <a:xfrm>
            <a:off x="8390331" y="2659897"/>
            <a:ext cx="154256" cy="88220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69F3C76-7251-5C4D-9C0F-E1573ECE381D}"/>
              </a:ext>
            </a:extLst>
          </p:cNvPr>
          <p:cNvSpPr txBox="1"/>
          <p:nvPr/>
        </p:nvSpPr>
        <p:spPr>
          <a:xfrm>
            <a:off x="8520041" y="2951350"/>
            <a:ext cx="655949" cy="369332"/>
          </a:xfrm>
          <a:prstGeom prst="rect">
            <a:avLst/>
          </a:prstGeom>
          <a:noFill/>
        </p:spPr>
        <p:txBody>
          <a:bodyPr wrap="none" rtlCol="0">
            <a:spAutoFit/>
          </a:bodyPr>
          <a:lstStyle/>
          <a:p>
            <a:r>
              <a:rPr lang="en-US" dirty="0"/>
              <a:t>18 m</a:t>
            </a:r>
          </a:p>
        </p:txBody>
      </p:sp>
      <p:pic>
        <p:nvPicPr>
          <p:cNvPr id="13" name="Picture 12">
            <a:extLst>
              <a:ext uri="{FF2B5EF4-FFF2-40B4-BE49-F238E27FC236}">
                <a16:creationId xmlns:a16="http://schemas.microsoft.com/office/drawing/2014/main" id="{414B87C5-6F22-414D-BBA9-177E2EF60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242" t="17801" b="53577"/>
          <a:stretch/>
        </p:blipFill>
        <p:spPr>
          <a:xfrm>
            <a:off x="3025284" y="2171599"/>
            <a:ext cx="3307378" cy="1848234"/>
          </a:xfrm>
          <a:prstGeom prst="rect">
            <a:avLst/>
          </a:prstGeom>
          <a:ln w="28575">
            <a:solidFill>
              <a:schemeClr val="tx1"/>
            </a:solidFill>
          </a:ln>
        </p:spPr>
      </p:pic>
      <p:cxnSp>
        <p:nvCxnSpPr>
          <p:cNvPr id="5" name="Straight Connector 4">
            <a:extLst>
              <a:ext uri="{FF2B5EF4-FFF2-40B4-BE49-F238E27FC236}">
                <a16:creationId xmlns:a16="http://schemas.microsoft.com/office/drawing/2014/main" id="{B4844E41-89F6-A849-8DAF-E4B5B0F8360B}"/>
              </a:ext>
            </a:extLst>
          </p:cNvPr>
          <p:cNvCxnSpPr>
            <a:cxnSpLocks/>
          </p:cNvCxnSpPr>
          <p:nvPr/>
        </p:nvCxnSpPr>
        <p:spPr>
          <a:xfrm flipH="1" flipV="1">
            <a:off x="6350152" y="2166687"/>
            <a:ext cx="1331332" cy="52335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6863B12-9A04-2349-AF8D-11F0AE90359D}"/>
              </a:ext>
            </a:extLst>
          </p:cNvPr>
          <p:cNvCxnSpPr>
            <a:cxnSpLocks/>
            <a:stCxn id="8" idx="2"/>
          </p:cNvCxnSpPr>
          <p:nvPr/>
        </p:nvCxnSpPr>
        <p:spPr>
          <a:xfrm flipH="1">
            <a:off x="6302666" y="3612136"/>
            <a:ext cx="1459543" cy="386647"/>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FC5179D-EC6F-6C45-8332-93AEA22B740C}"/>
              </a:ext>
            </a:extLst>
          </p:cNvPr>
          <p:cNvSpPr txBox="1"/>
          <p:nvPr/>
        </p:nvSpPr>
        <p:spPr>
          <a:xfrm>
            <a:off x="5896482" y="3305860"/>
            <a:ext cx="551839"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(A)</a:t>
            </a:r>
            <a:endParaRPr lang="en-CA" sz="2000" b="1" dirty="0"/>
          </a:p>
        </p:txBody>
      </p:sp>
      <p:sp>
        <p:nvSpPr>
          <p:cNvPr id="24" name="TextBox 23">
            <a:extLst>
              <a:ext uri="{FF2B5EF4-FFF2-40B4-BE49-F238E27FC236}">
                <a16:creationId xmlns:a16="http://schemas.microsoft.com/office/drawing/2014/main" id="{A21C8398-B781-384B-81B2-E424E247AC7F}"/>
              </a:ext>
            </a:extLst>
          </p:cNvPr>
          <p:cNvSpPr txBox="1"/>
          <p:nvPr/>
        </p:nvSpPr>
        <p:spPr>
          <a:xfrm>
            <a:off x="5896482" y="2834554"/>
            <a:ext cx="539465" cy="400110"/>
          </a:xfrm>
          <a:prstGeom prst="rect">
            <a:avLst/>
          </a:prstGeom>
          <a:noFill/>
          <a:effectLst>
            <a:outerShdw blurRad="50800" dist="38100" dir="2700000" algn="tl" rotWithShape="0">
              <a:schemeClr val="bg1">
                <a:lumMod val="95000"/>
                <a:alpha val="40000"/>
              </a:schemeClr>
            </a:outerShdw>
          </a:effectLst>
        </p:spPr>
        <p:txBody>
          <a:bodyPr wrap="square" rtlCol="0">
            <a:spAutoFit/>
          </a:bodyPr>
          <a:lstStyle/>
          <a:p>
            <a:r>
              <a:rPr lang="en-US" sz="2000" b="1" dirty="0"/>
              <a:t>(B)</a:t>
            </a:r>
            <a:endParaRPr lang="en-CA" sz="2000" b="1" dirty="0"/>
          </a:p>
        </p:txBody>
      </p:sp>
      <p:cxnSp>
        <p:nvCxnSpPr>
          <p:cNvPr id="25" name="Straight Connector 24">
            <a:extLst>
              <a:ext uri="{FF2B5EF4-FFF2-40B4-BE49-F238E27FC236}">
                <a16:creationId xmlns:a16="http://schemas.microsoft.com/office/drawing/2014/main" id="{DD2175A4-E741-6943-857D-7F1B1285408F}"/>
              </a:ext>
            </a:extLst>
          </p:cNvPr>
          <p:cNvCxnSpPr>
            <a:cxnSpLocks/>
          </p:cNvCxnSpPr>
          <p:nvPr/>
        </p:nvCxnSpPr>
        <p:spPr>
          <a:xfrm flipV="1">
            <a:off x="3208657" y="3249044"/>
            <a:ext cx="3094009" cy="226662"/>
          </a:xfrm>
          <a:prstGeom prst="line">
            <a:avLst/>
          </a:prstGeom>
          <a:ln w="222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412BA5-3926-F545-8761-586393BC6170}"/>
              </a:ext>
            </a:extLst>
          </p:cNvPr>
          <p:cNvSpPr txBox="1"/>
          <p:nvPr/>
        </p:nvSpPr>
        <p:spPr>
          <a:xfrm>
            <a:off x="3810546" y="3450205"/>
            <a:ext cx="2044149" cy="646331"/>
          </a:xfrm>
          <a:prstGeom prst="rect">
            <a:avLst/>
          </a:prstGeom>
          <a:solidFill>
            <a:schemeClr val="bg2"/>
          </a:solidFill>
          <a:ln>
            <a:solidFill>
              <a:schemeClr val="tx1"/>
            </a:solidFill>
          </a:ln>
        </p:spPr>
        <p:txBody>
          <a:bodyPr wrap="none" rtlCol="0">
            <a:spAutoFit/>
          </a:bodyPr>
          <a:lstStyle/>
          <a:p>
            <a:pPr algn="ctr"/>
            <a:r>
              <a:rPr lang="en-US" dirty="0"/>
              <a:t>North </a:t>
            </a:r>
            <a:r>
              <a:rPr lang="en-US" dirty="0" err="1"/>
              <a:t>Grippian</a:t>
            </a:r>
            <a:endParaRPr lang="en-US" dirty="0"/>
          </a:p>
          <a:p>
            <a:pPr algn="ctr"/>
            <a:r>
              <a:rPr lang="en-US" dirty="0"/>
              <a:t>~ 8300 – 4200 yr BP</a:t>
            </a:r>
          </a:p>
        </p:txBody>
      </p:sp>
      <p:sp>
        <p:nvSpPr>
          <p:cNvPr id="20" name="TextBox 19">
            <a:extLst>
              <a:ext uri="{FF2B5EF4-FFF2-40B4-BE49-F238E27FC236}">
                <a16:creationId xmlns:a16="http://schemas.microsoft.com/office/drawing/2014/main" id="{7300948B-C542-014E-A2C0-461B46F209EC}"/>
              </a:ext>
            </a:extLst>
          </p:cNvPr>
          <p:cNvSpPr txBox="1"/>
          <p:nvPr/>
        </p:nvSpPr>
        <p:spPr>
          <a:xfrm>
            <a:off x="3745155" y="2545474"/>
            <a:ext cx="2037930" cy="646331"/>
          </a:xfrm>
          <a:prstGeom prst="rect">
            <a:avLst/>
          </a:prstGeom>
          <a:solidFill>
            <a:schemeClr val="bg2"/>
          </a:solidFill>
          <a:ln>
            <a:solidFill>
              <a:schemeClr val="tx1"/>
            </a:solidFill>
          </a:ln>
        </p:spPr>
        <p:txBody>
          <a:bodyPr wrap="none" rtlCol="0">
            <a:spAutoFit/>
          </a:bodyPr>
          <a:lstStyle/>
          <a:p>
            <a:pPr algn="ctr"/>
            <a:r>
              <a:rPr lang="en-US" dirty="0" err="1"/>
              <a:t>Maghalayan</a:t>
            </a:r>
            <a:endParaRPr lang="en-US" dirty="0"/>
          </a:p>
          <a:p>
            <a:pPr algn="ctr"/>
            <a:r>
              <a:rPr lang="en-US" dirty="0"/>
              <a:t>~ 4200 yr BP – pres.</a:t>
            </a:r>
          </a:p>
        </p:txBody>
      </p:sp>
    </p:spTree>
    <p:extLst>
      <p:ext uri="{BB962C8B-B14F-4D97-AF65-F5344CB8AC3E}">
        <p14:creationId xmlns:p14="http://schemas.microsoft.com/office/powerpoint/2010/main" val="167336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BF36-F786-DB4F-B37D-761C864FC87F}"/>
              </a:ext>
            </a:extLst>
          </p:cNvPr>
          <p:cNvSpPr>
            <a:spLocks noGrp="1"/>
          </p:cNvSpPr>
          <p:nvPr>
            <p:ph type="title"/>
          </p:nvPr>
        </p:nvSpPr>
        <p:spPr/>
        <p:txBody>
          <a:bodyPr/>
          <a:lstStyle/>
          <a:p>
            <a:r>
              <a:rPr lang="en-US" dirty="0"/>
              <a:t>Sediment Thickness Map</a:t>
            </a:r>
          </a:p>
        </p:txBody>
      </p:sp>
      <p:pic>
        <p:nvPicPr>
          <p:cNvPr id="5" name="Picture 4">
            <a:extLst>
              <a:ext uri="{FF2B5EF4-FFF2-40B4-BE49-F238E27FC236}">
                <a16:creationId xmlns:a16="http://schemas.microsoft.com/office/drawing/2014/main" id="{6334B295-56DA-D14F-B3A5-564E049B1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603" y="1690689"/>
            <a:ext cx="6856794" cy="4851120"/>
          </a:xfrm>
          <a:prstGeom prst="rect">
            <a:avLst/>
          </a:prstGeom>
        </p:spPr>
      </p:pic>
    </p:spTree>
    <p:extLst>
      <p:ext uri="{BB962C8B-B14F-4D97-AF65-F5344CB8AC3E}">
        <p14:creationId xmlns:p14="http://schemas.microsoft.com/office/powerpoint/2010/main" val="342669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37D1-5752-A941-957E-1A82B2537817}"/>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a16="http://schemas.microsoft.com/office/drawing/2014/main" id="{C5F5ED29-3F6D-6F44-921C-9F17FCAFC972}"/>
              </a:ext>
            </a:extLst>
          </p:cNvPr>
          <p:cNvSpPr>
            <a:spLocks noGrp="1"/>
          </p:cNvSpPr>
          <p:nvPr>
            <p:ph idx="1"/>
          </p:nvPr>
        </p:nvSpPr>
        <p:spPr/>
        <p:txBody>
          <a:bodyPr>
            <a:normAutofit/>
          </a:bodyPr>
          <a:lstStyle/>
          <a:p>
            <a:r>
              <a:rPr lang="en-US" dirty="0"/>
              <a:t>Alpine environments &amp; climate change</a:t>
            </a:r>
          </a:p>
          <a:p>
            <a:r>
              <a:rPr lang="en-US" dirty="0"/>
              <a:t>Changes Include:</a:t>
            </a:r>
          </a:p>
          <a:p>
            <a:pPr lvl="1"/>
            <a:r>
              <a:rPr lang="en-US" dirty="0"/>
              <a:t>Volume &amp; area of glacier extent</a:t>
            </a:r>
          </a:p>
          <a:p>
            <a:pPr lvl="1"/>
            <a:r>
              <a:rPr lang="en-US" dirty="0"/>
              <a:t>The production, connectivity, and </a:t>
            </a:r>
            <a:br>
              <a:rPr lang="en-US" dirty="0"/>
            </a:br>
            <a:r>
              <a:rPr lang="en-US" dirty="0"/>
              <a:t>delivery of sediment</a:t>
            </a:r>
          </a:p>
          <a:p>
            <a:r>
              <a:rPr lang="en-US" dirty="0"/>
              <a:t>Environmental proxies in glaciated </a:t>
            </a:r>
            <a:br>
              <a:rPr lang="en-US" dirty="0"/>
            </a:br>
            <a:r>
              <a:rPr lang="en-US" dirty="0"/>
              <a:t>watersheds</a:t>
            </a:r>
          </a:p>
          <a:p>
            <a:pPr lvl="1"/>
            <a:r>
              <a:rPr lang="en-US" dirty="0"/>
              <a:t>Ice cores</a:t>
            </a:r>
          </a:p>
          <a:p>
            <a:pPr lvl="1"/>
            <a:r>
              <a:rPr lang="en-US" dirty="0"/>
              <a:t>Dating of material in glacier forefields</a:t>
            </a:r>
          </a:p>
          <a:p>
            <a:pPr lvl="1"/>
            <a:r>
              <a:rPr lang="en-US" dirty="0"/>
              <a:t>Glaciolacustrine sediment cores</a:t>
            </a:r>
          </a:p>
          <a:p>
            <a:pPr lvl="2"/>
            <a:endParaRPr lang="en-US" dirty="0"/>
          </a:p>
          <a:p>
            <a:pPr lvl="2"/>
            <a:endParaRPr lang="en-US" dirty="0"/>
          </a:p>
        </p:txBody>
      </p:sp>
      <p:pic>
        <p:nvPicPr>
          <p:cNvPr id="5" name="Picture 4">
            <a:extLst>
              <a:ext uri="{FF2B5EF4-FFF2-40B4-BE49-F238E27FC236}">
                <a16:creationId xmlns:a16="http://schemas.microsoft.com/office/drawing/2014/main" id="{E69F59A3-BD2F-D44E-909C-975D73732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31" y="2365513"/>
            <a:ext cx="2708310" cy="3611080"/>
          </a:xfrm>
          <a:prstGeom prst="rect">
            <a:avLst/>
          </a:prstGeom>
        </p:spPr>
      </p:pic>
    </p:spTree>
    <p:extLst>
      <p:ext uri="{BB962C8B-B14F-4D97-AF65-F5344CB8AC3E}">
        <p14:creationId xmlns:p14="http://schemas.microsoft.com/office/powerpoint/2010/main" val="18085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F446-E32E-0545-B901-15CAC7891341}"/>
              </a:ext>
            </a:extLst>
          </p:cNvPr>
          <p:cNvSpPr>
            <a:spLocks noGrp="1"/>
          </p:cNvSpPr>
          <p:nvPr>
            <p:ph type="title"/>
          </p:nvPr>
        </p:nvSpPr>
        <p:spPr/>
        <p:txBody>
          <a:bodyPr/>
          <a:lstStyle/>
          <a:p>
            <a:r>
              <a:rPr lang="en-US" dirty="0"/>
              <a:t>Ekman Surficial Sediment Record </a:t>
            </a:r>
          </a:p>
        </p:txBody>
      </p:sp>
      <p:pic>
        <p:nvPicPr>
          <p:cNvPr id="4" name="Picture 3">
            <a:extLst>
              <a:ext uri="{FF2B5EF4-FFF2-40B4-BE49-F238E27FC236}">
                <a16:creationId xmlns:a16="http://schemas.microsoft.com/office/drawing/2014/main" id="{19BF4512-68F5-B640-82BA-6037DFE29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634" y="2119126"/>
            <a:ext cx="5746750" cy="4065774"/>
          </a:xfrm>
          <a:prstGeom prst="rect">
            <a:avLst/>
          </a:prstGeom>
        </p:spPr>
      </p:pic>
      <p:cxnSp>
        <p:nvCxnSpPr>
          <p:cNvPr id="6" name="Straight Arrow Connector 5">
            <a:extLst>
              <a:ext uri="{FF2B5EF4-FFF2-40B4-BE49-F238E27FC236}">
                <a16:creationId xmlns:a16="http://schemas.microsoft.com/office/drawing/2014/main" id="{6C6F4309-46EA-DF48-8AF0-EE1FF84C103E}"/>
              </a:ext>
            </a:extLst>
          </p:cNvPr>
          <p:cNvCxnSpPr>
            <a:cxnSpLocks/>
          </p:cNvCxnSpPr>
          <p:nvPr/>
        </p:nvCxnSpPr>
        <p:spPr>
          <a:xfrm>
            <a:off x="2917841" y="3797300"/>
            <a:ext cx="3394059" cy="2413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AE8B31-D20F-6245-AB6A-B0E89B65A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900" y="3251945"/>
            <a:ext cx="2701941" cy="1800136"/>
          </a:xfrm>
          <a:prstGeom prst="rect">
            <a:avLst/>
          </a:prstGeom>
        </p:spPr>
      </p:pic>
    </p:spTree>
    <p:extLst>
      <p:ext uri="{BB962C8B-B14F-4D97-AF65-F5344CB8AC3E}">
        <p14:creationId xmlns:p14="http://schemas.microsoft.com/office/powerpoint/2010/main" val="134138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626460-FD62-BA4B-9487-F27161D55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33" y="1379494"/>
            <a:ext cx="5907278" cy="4179346"/>
          </a:xfrm>
          <a:prstGeom prst="rect">
            <a:avLst/>
          </a:prstGeom>
        </p:spPr>
      </p:pic>
      <p:pic>
        <p:nvPicPr>
          <p:cNvPr id="27" name="Picture 26">
            <a:extLst>
              <a:ext uri="{FF2B5EF4-FFF2-40B4-BE49-F238E27FC236}">
                <a16:creationId xmlns:a16="http://schemas.microsoft.com/office/drawing/2014/main" id="{A3571F7F-E332-2C45-BEDC-1DADA907689D}"/>
              </a:ext>
            </a:extLst>
          </p:cNvPr>
          <p:cNvPicPr>
            <a:picLocks noChangeAspect="1"/>
          </p:cNvPicPr>
          <p:nvPr/>
        </p:nvPicPr>
        <p:blipFill rotWithShape="1">
          <a:blip r:embed="rId4">
            <a:extLst>
              <a:ext uri="{28A0092B-C50C-407E-A947-70E740481C1C}">
                <a14:useLocalDpi xmlns:a14="http://schemas.microsoft.com/office/drawing/2010/main" val="0"/>
              </a:ext>
            </a:extLst>
          </a:blip>
          <a:srcRect l="31050" r="5730"/>
          <a:stretch/>
        </p:blipFill>
        <p:spPr>
          <a:xfrm rot="5400000">
            <a:off x="4941475" y="4057240"/>
            <a:ext cx="2503736" cy="2506878"/>
          </a:xfrm>
          <a:prstGeom prst="rect">
            <a:avLst/>
          </a:prstGeom>
        </p:spPr>
      </p:pic>
      <p:sp>
        <p:nvSpPr>
          <p:cNvPr id="2" name="Title 1">
            <a:extLst>
              <a:ext uri="{FF2B5EF4-FFF2-40B4-BE49-F238E27FC236}">
                <a16:creationId xmlns:a16="http://schemas.microsoft.com/office/drawing/2014/main" id="{20F64BF8-6CE3-824F-81E4-6047F0760484}"/>
              </a:ext>
            </a:extLst>
          </p:cNvPr>
          <p:cNvSpPr>
            <a:spLocks noGrp="1"/>
          </p:cNvSpPr>
          <p:nvPr>
            <p:ph type="title"/>
          </p:nvPr>
        </p:nvSpPr>
        <p:spPr/>
        <p:txBody>
          <a:bodyPr/>
          <a:lstStyle/>
          <a:p>
            <a:r>
              <a:rPr lang="en-US" dirty="0"/>
              <a:t>Ekman Cores</a:t>
            </a:r>
          </a:p>
        </p:txBody>
      </p:sp>
      <p:sp>
        <p:nvSpPr>
          <p:cNvPr id="10" name="Rectangle 7">
            <a:extLst>
              <a:ext uri="{FF2B5EF4-FFF2-40B4-BE49-F238E27FC236}">
                <a16:creationId xmlns:a16="http://schemas.microsoft.com/office/drawing/2014/main" id="{1B5D04F6-2A94-0E4A-AC80-8F18075ECE52}"/>
              </a:ext>
            </a:extLst>
          </p:cNvPr>
          <p:cNvSpPr>
            <a:spLocks noChangeArrowheads="1"/>
          </p:cNvSpPr>
          <p:nvPr/>
        </p:nvSpPr>
        <p:spPr bwMode="auto">
          <a:xfrm>
            <a:off x="22578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cxnSp>
        <p:nvCxnSpPr>
          <p:cNvPr id="14" name="Straight Arrow Connector 13">
            <a:extLst>
              <a:ext uri="{FF2B5EF4-FFF2-40B4-BE49-F238E27FC236}">
                <a16:creationId xmlns:a16="http://schemas.microsoft.com/office/drawing/2014/main" id="{ED2FC19F-5AE5-6645-AD7E-14E1575795C1}"/>
              </a:ext>
            </a:extLst>
          </p:cNvPr>
          <p:cNvCxnSpPr>
            <a:cxnSpLocks/>
          </p:cNvCxnSpPr>
          <p:nvPr/>
        </p:nvCxnSpPr>
        <p:spPr>
          <a:xfrm flipH="1">
            <a:off x="5073551" y="1278467"/>
            <a:ext cx="1333541" cy="585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F4F36C-C243-3045-9216-A4B3FED20879}"/>
              </a:ext>
            </a:extLst>
          </p:cNvPr>
          <p:cNvCxnSpPr>
            <a:cxnSpLocks/>
          </p:cNvCxnSpPr>
          <p:nvPr/>
        </p:nvCxnSpPr>
        <p:spPr>
          <a:xfrm flipH="1" flipV="1">
            <a:off x="1841566" y="4719528"/>
            <a:ext cx="830247" cy="2588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4B187C7-D55D-3C4B-AEFD-8BDE5A77742B}"/>
              </a:ext>
            </a:extLst>
          </p:cNvPr>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6638505" y="1973939"/>
            <a:ext cx="2464890" cy="2441500"/>
          </a:xfrm>
          <a:prstGeom prst="rect">
            <a:avLst/>
          </a:prstGeom>
          <a:ln>
            <a:noFill/>
          </a:ln>
          <a:extLst>
            <a:ext uri="{53640926-AAD7-44D8-BBD7-CCE9431645EC}">
              <a14:shadowObscured xmlns:a14="http://schemas.microsoft.com/office/drawing/2010/main"/>
            </a:ext>
          </a:extLst>
        </p:spPr>
      </p:pic>
      <p:cxnSp>
        <p:nvCxnSpPr>
          <p:cNvPr id="18" name="Straight Arrow Connector 17">
            <a:extLst>
              <a:ext uri="{FF2B5EF4-FFF2-40B4-BE49-F238E27FC236}">
                <a16:creationId xmlns:a16="http://schemas.microsoft.com/office/drawing/2014/main" id="{63422F79-3EF9-CE4A-B73D-400452AD58A0}"/>
              </a:ext>
            </a:extLst>
          </p:cNvPr>
          <p:cNvCxnSpPr>
            <a:cxnSpLocks/>
          </p:cNvCxnSpPr>
          <p:nvPr/>
        </p:nvCxnSpPr>
        <p:spPr>
          <a:xfrm flipH="1">
            <a:off x="4124680" y="3018368"/>
            <a:ext cx="2525521" cy="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541FB0-8860-8F4B-B206-4215AF491814}"/>
              </a:ext>
            </a:extLst>
          </p:cNvPr>
          <p:cNvCxnSpPr>
            <a:cxnSpLocks/>
          </p:cNvCxnSpPr>
          <p:nvPr/>
        </p:nvCxnSpPr>
        <p:spPr>
          <a:xfrm flipH="1" flipV="1">
            <a:off x="2707852" y="4081016"/>
            <a:ext cx="2227112" cy="574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14513F0-426D-7145-AB0C-31F973B501E8}"/>
              </a:ext>
            </a:extLst>
          </p:cNvPr>
          <p:cNvSpPr txBox="1"/>
          <p:nvPr/>
        </p:nvSpPr>
        <p:spPr>
          <a:xfrm>
            <a:off x="2413383" y="1680711"/>
            <a:ext cx="1447800" cy="646331"/>
          </a:xfrm>
          <a:prstGeom prst="rect">
            <a:avLst/>
          </a:prstGeom>
          <a:solidFill>
            <a:schemeClr val="bg2">
              <a:alpha val="71000"/>
            </a:schemeClr>
          </a:solidFill>
          <a:ln>
            <a:solidFill>
              <a:schemeClr val="tx1"/>
            </a:solidFill>
          </a:ln>
        </p:spPr>
        <p:txBody>
          <a:bodyPr wrap="square" rtlCol="0">
            <a:spAutoFit/>
          </a:bodyPr>
          <a:lstStyle/>
          <a:p>
            <a:pPr algn="ctr"/>
            <a:r>
              <a:rPr lang="en-US" dirty="0"/>
              <a:t>Main Cariboo Lake Basin</a:t>
            </a:r>
          </a:p>
        </p:txBody>
      </p:sp>
      <p:sp>
        <p:nvSpPr>
          <p:cNvPr id="5" name="Left Brace 4">
            <a:extLst>
              <a:ext uri="{FF2B5EF4-FFF2-40B4-BE49-F238E27FC236}">
                <a16:creationId xmlns:a16="http://schemas.microsoft.com/office/drawing/2014/main" id="{9EBC05D5-9D19-6547-9DD2-A98002F9E052}"/>
              </a:ext>
            </a:extLst>
          </p:cNvPr>
          <p:cNvSpPr/>
          <p:nvPr/>
        </p:nvSpPr>
        <p:spPr>
          <a:xfrm rot="2658638">
            <a:off x="3777544" y="1211645"/>
            <a:ext cx="277164" cy="253652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68B01F1-62D0-D44B-B4F6-E279F4170A1F}"/>
              </a:ext>
            </a:extLst>
          </p:cNvPr>
          <p:cNvSpPr txBox="1"/>
          <p:nvPr/>
        </p:nvSpPr>
        <p:spPr>
          <a:xfrm>
            <a:off x="943560" y="2853014"/>
            <a:ext cx="1708922" cy="646331"/>
          </a:xfrm>
          <a:prstGeom prst="rect">
            <a:avLst/>
          </a:prstGeom>
          <a:solidFill>
            <a:schemeClr val="bg2">
              <a:alpha val="71000"/>
            </a:schemeClr>
          </a:solidFill>
          <a:ln>
            <a:solidFill>
              <a:schemeClr val="tx1"/>
            </a:solidFill>
          </a:ln>
        </p:spPr>
        <p:txBody>
          <a:bodyPr wrap="square" rtlCol="0">
            <a:spAutoFit/>
          </a:bodyPr>
          <a:lstStyle/>
          <a:p>
            <a:pPr algn="ctr"/>
            <a:r>
              <a:rPr lang="en-US" dirty="0"/>
              <a:t>Frank Creek Basin</a:t>
            </a:r>
          </a:p>
        </p:txBody>
      </p:sp>
      <p:sp>
        <p:nvSpPr>
          <p:cNvPr id="19" name="Left Brace 18">
            <a:extLst>
              <a:ext uri="{FF2B5EF4-FFF2-40B4-BE49-F238E27FC236}">
                <a16:creationId xmlns:a16="http://schemas.microsoft.com/office/drawing/2014/main" id="{713C76E5-4C28-2245-8FEE-8F1D7A9795CF}"/>
              </a:ext>
            </a:extLst>
          </p:cNvPr>
          <p:cNvSpPr/>
          <p:nvPr/>
        </p:nvSpPr>
        <p:spPr>
          <a:xfrm rot="2968402">
            <a:off x="2392856" y="3259455"/>
            <a:ext cx="296436" cy="93135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6145CAA7-EB99-2A4A-BE0D-725F5E337590}"/>
              </a:ext>
            </a:extLst>
          </p:cNvPr>
          <p:cNvSpPr txBox="1"/>
          <p:nvPr/>
        </p:nvSpPr>
        <p:spPr>
          <a:xfrm>
            <a:off x="47281" y="3797747"/>
            <a:ext cx="1449187" cy="646331"/>
          </a:xfrm>
          <a:prstGeom prst="rect">
            <a:avLst/>
          </a:prstGeom>
          <a:solidFill>
            <a:schemeClr val="bg2">
              <a:alpha val="82000"/>
            </a:schemeClr>
          </a:solidFill>
          <a:ln>
            <a:solidFill>
              <a:schemeClr val="tx1"/>
            </a:solidFill>
          </a:ln>
        </p:spPr>
        <p:txBody>
          <a:bodyPr wrap="square" rtlCol="0">
            <a:spAutoFit/>
          </a:bodyPr>
          <a:lstStyle/>
          <a:p>
            <a:pPr algn="ctr"/>
            <a:r>
              <a:rPr lang="en-US" dirty="0"/>
              <a:t>Keithley Creek Basin</a:t>
            </a:r>
          </a:p>
        </p:txBody>
      </p:sp>
      <p:sp>
        <p:nvSpPr>
          <p:cNvPr id="23" name="Left Brace 22">
            <a:extLst>
              <a:ext uri="{FF2B5EF4-FFF2-40B4-BE49-F238E27FC236}">
                <a16:creationId xmlns:a16="http://schemas.microsoft.com/office/drawing/2014/main" id="{6BBA19D8-BAAC-ED4F-BD72-A7185ABFF3C1}"/>
              </a:ext>
            </a:extLst>
          </p:cNvPr>
          <p:cNvSpPr/>
          <p:nvPr/>
        </p:nvSpPr>
        <p:spPr>
          <a:xfrm rot="3045720">
            <a:off x="1196161" y="4031782"/>
            <a:ext cx="346977" cy="122634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a:extLst>
              <a:ext uri="{FF2B5EF4-FFF2-40B4-BE49-F238E27FC236}">
                <a16:creationId xmlns:a16="http://schemas.microsoft.com/office/drawing/2014/main" id="{942EBBA8-A3CE-7249-A5F5-68725E7C1AC5}"/>
              </a:ext>
            </a:extLst>
          </p:cNvPr>
          <p:cNvPicPr/>
          <p:nvPr/>
        </p:nvPicPr>
        <p:blipFill rotWithShape="1">
          <a:blip r:embed="rId6" cstate="print">
            <a:extLst>
              <a:ext uri="{28A0092B-C50C-407E-A947-70E740481C1C}">
                <a14:useLocalDpi xmlns:a14="http://schemas.microsoft.com/office/drawing/2010/main"/>
              </a:ext>
            </a:extLst>
          </a:blip>
          <a:srcRect r="11224"/>
          <a:stretch/>
        </p:blipFill>
        <p:spPr bwMode="auto">
          <a:xfrm rot="5400000">
            <a:off x="6640952" y="-131179"/>
            <a:ext cx="2009067" cy="2476786"/>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EB29C147-52CF-924A-AF76-CD1DA7AEA31B}"/>
              </a:ext>
            </a:extLst>
          </p:cNvPr>
          <p:cNvPicPr/>
          <p:nvPr/>
        </p:nvPicPr>
        <p:blipFill rotWithShape="1">
          <a:blip r:embed="rId7" cstate="print">
            <a:extLst>
              <a:ext uri="{28A0092B-C50C-407E-A947-70E740481C1C}">
                <a14:useLocalDpi xmlns:a14="http://schemas.microsoft.com/office/drawing/2010/main"/>
              </a:ext>
            </a:extLst>
          </a:blip>
          <a:srcRect/>
          <a:stretch/>
        </p:blipFill>
        <p:spPr bwMode="auto">
          <a:xfrm rot="5400000">
            <a:off x="2517040" y="4460551"/>
            <a:ext cx="2552224" cy="2242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134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F1F45F-F277-7742-B3F2-EE3B36FF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180" y="1018571"/>
            <a:ext cx="5943192" cy="5741043"/>
          </a:xfrm>
          <a:prstGeom prst="rect">
            <a:avLst/>
          </a:prstGeom>
          <a:ln w="6350">
            <a:noFill/>
          </a:ln>
        </p:spPr>
      </p:pic>
      <p:sp>
        <p:nvSpPr>
          <p:cNvPr id="5" name="Title 1">
            <a:extLst>
              <a:ext uri="{FF2B5EF4-FFF2-40B4-BE49-F238E27FC236}">
                <a16:creationId xmlns:a16="http://schemas.microsoft.com/office/drawing/2014/main" id="{7E1221D7-6E93-B645-B0C2-99D2EDB94B26}"/>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Ekman Grain Size Diameter</a:t>
            </a:r>
          </a:p>
        </p:txBody>
      </p:sp>
      <p:sp>
        <p:nvSpPr>
          <p:cNvPr id="4" name="Right Brace 3">
            <a:extLst>
              <a:ext uri="{FF2B5EF4-FFF2-40B4-BE49-F238E27FC236}">
                <a16:creationId xmlns:a16="http://schemas.microsoft.com/office/drawing/2014/main" id="{B28BC905-46AA-4B43-B339-325AE60A7174}"/>
              </a:ext>
            </a:extLst>
          </p:cNvPr>
          <p:cNvSpPr/>
          <p:nvPr/>
        </p:nvSpPr>
        <p:spPr>
          <a:xfrm rot="16200000">
            <a:off x="3264062" y="342616"/>
            <a:ext cx="289367" cy="232651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CD87DCB-8D2C-6241-BB45-880CBC62FA44}"/>
              </a:ext>
            </a:extLst>
          </p:cNvPr>
          <p:cNvSpPr txBox="1"/>
          <p:nvPr/>
        </p:nvSpPr>
        <p:spPr>
          <a:xfrm>
            <a:off x="2609552" y="1121100"/>
            <a:ext cx="1598386" cy="307777"/>
          </a:xfrm>
          <a:prstGeom prst="rect">
            <a:avLst/>
          </a:prstGeom>
          <a:noFill/>
        </p:spPr>
        <p:txBody>
          <a:bodyPr wrap="none" rtlCol="0">
            <a:spAutoFit/>
          </a:bodyPr>
          <a:lstStyle/>
          <a:p>
            <a:r>
              <a:rPr lang="en-US" sz="1400" dirty="0"/>
              <a:t>Cariboo River Basin</a:t>
            </a:r>
          </a:p>
        </p:txBody>
      </p:sp>
      <p:sp>
        <p:nvSpPr>
          <p:cNvPr id="11" name="Right Brace 10">
            <a:extLst>
              <a:ext uri="{FF2B5EF4-FFF2-40B4-BE49-F238E27FC236}">
                <a16:creationId xmlns:a16="http://schemas.microsoft.com/office/drawing/2014/main" id="{68F174AD-4AF4-334B-BF73-5CB238062DD6}"/>
              </a:ext>
            </a:extLst>
          </p:cNvPr>
          <p:cNvSpPr/>
          <p:nvPr/>
        </p:nvSpPr>
        <p:spPr>
          <a:xfrm rot="16200000">
            <a:off x="4947567" y="1621008"/>
            <a:ext cx="221142" cy="81022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F76CA4D-701E-DA46-B594-6C482A57FF4F}"/>
              </a:ext>
            </a:extLst>
          </p:cNvPr>
          <p:cNvSpPr txBox="1"/>
          <p:nvPr/>
        </p:nvSpPr>
        <p:spPr>
          <a:xfrm>
            <a:off x="4319602" y="1650556"/>
            <a:ext cx="1477071" cy="307777"/>
          </a:xfrm>
          <a:prstGeom prst="rect">
            <a:avLst/>
          </a:prstGeom>
          <a:noFill/>
        </p:spPr>
        <p:txBody>
          <a:bodyPr wrap="none" rtlCol="0">
            <a:spAutoFit/>
          </a:bodyPr>
          <a:lstStyle/>
          <a:p>
            <a:r>
              <a:rPr lang="en-US" sz="1400" dirty="0"/>
              <a:t>Frank Creek Basin</a:t>
            </a:r>
          </a:p>
        </p:txBody>
      </p:sp>
      <p:sp>
        <p:nvSpPr>
          <p:cNvPr id="13" name="Right Brace 12">
            <a:extLst>
              <a:ext uri="{FF2B5EF4-FFF2-40B4-BE49-F238E27FC236}">
                <a16:creationId xmlns:a16="http://schemas.microsoft.com/office/drawing/2014/main" id="{7C518566-137B-3643-942E-180BE2D65F4A}"/>
              </a:ext>
            </a:extLst>
          </p:cNvPr>
          <p:cNvSpPr/>
          <p:nvPr/>
        </p:nvSpPr>
        <p:spPr>
          <a:xfrm rot="16200000">
            <a:off x="6188194" y="1146806"/>
            <a:ext cx="215181" cy="99822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EFF1F7B-8987-1247-8776-AD9F343FC103}"/>
              </a:ext>
            </a:extLst>
          </p:cNvPr>
          <p:cNvSpPr txBox="1"/>
          <p:nvPr/>
        </p:nvSpPr>
        <p:spPr>
          <a:xfrm>
            <a:off x="5497043" y="1234020"/>
            <a:ext cx="1662250" cy="307777"/>
          </a:xfrm>
          <a:prstGeom prst="rect">
            <a:avLst/>
          </a:prstGeom>
          <a:noFill/>
        </p:spPr>
        <p:txBody>
          <a:bodyPr wrap="none" rtlCol="0">
            <a:spAutoFit/>
          </a:bodyPr>
          <a:lstStyle/>
          <a:p>
            <a:r>
              <a:rPr lang="en-US" sz="1400" dirty="0"/>
              <a:t>Keithley Creek Basin</a:t>
            </a:r>
          </a:p>
        </p:txBody>
      </p:sp>
      <p:cxnSp>
        <p:nvCxnSpPr>
          <p:cNvPr id="15" name="Straight Arrow Connector 14">
            <a:extLst>
              <a:ext uri="{FF2B5EF4-FFF2-40B4-BE49-F238E27FC236}">
                <a16:creationId xmlns:a16="http://schemas.microsoft.com/office/drawing/2014/main" id="{3EA48BE5-69B4-4C46-B9AB-F103BC29AB35}"/>
              </a:ext>
            </a:extLst>
          </p:cNvPr>
          <p:cNvCxnSpPr>
            <a:cxnSpLocks/>
          </p:cNvCxnSpPr>
          <p:nvPr/>
        </p:nvCxnSpPr>
        <p:spPr>
          <a:xfrm flipH="1">
            <a:off x="2778519" y="1958333"/>
            <a:ext cx="381233" cy="3515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666E34-34F8-4144-BFEB-157D7F5E0615}"/>
              </a:ext>
            </a:extLst>
          </p:cNvPr>
          <p:cNvSpPr txBox="1"/>
          <p:nvPr/>
        </p:nvSpPr>
        <p:spPr>
          <a:xfrm>
            <a:off x="2945913" y="1686529"/>
            <a:ext cx="1302536" cy="292388"/>
          </a:xfrm>
          <a:prstGeom prst="rect">
            <a:avLst/>
          </a:prstGeom>
          <a:noFill/>
        </p:spPr>
        <p:txBody>
          <a:bodyPr wrap="none" rtlCol="0">
            <a:spAutoFit/>
          </a:bodyPr>
          <a:lstStyle/>
          <a:p>
            <a:r>
              <a:rPr lang="en-US" sz="1300" dirty="0"/>
              <a:t>Pine Creek Delta</a:t>
            </a:r>
          </a:p>
        </p:txBody>
      </p:sp>
    </p:spTree>
    <p:extLst>
      <p:ext uri="{BB962C8B-B14F-4D97-AF65-F5344CB8AC3E}">
        <p14:creationId xmlns:p14="http://schemas.microsoft.com/office/powerpoint/2010/main" val="3463258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4F3634-8FB0-8841-9D52-292CDFEED2E5}"/>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Vibra</a:t>
            </a:r>
            <a:r>
              <a:rPr lang="en-US" dirty="0"/>
              <a:t> Core Location Map</a:t>
            </a:r>
          </a:p>
        </p:txBody>
      </p:sp>
      <p:pic>
        <p:nvPicPr>
          <p:cNvPr id="3" name="Picture 2">
            <a:extLst>
              <a:ext uri="{FF2B5EF4-FFF2-40B4-BE49-F238E27FC236}">
                <a16:creationId xmlns:a16="http://schemas.microsoft.com/office/drawing/2014/main" id="{675E1E5D-8BD9-7B4A-83F9-7FA24947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106" y="1277813"/>
            <a:ext cx="7637929" cy="5403766"/>
          </a:xfrm>
          <a:prstGeom prst="rect">
            <a:avLst/>
          </a:prstGeom>
        </p:spPr>
      </p:pic>
    </p:spTree>
    <p:extLst>
      <p:ext uri="{BB962C8B-B14F-4D97-AF65-F5344CB8AC3E}">
        <p14:creationId xmlns:p14="http://schemas.microsoft.com/office/powerpoint/2010/main" val="253114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51">
            <a:extLst>
              <a:ext uri="{FF2B5EF4-FFF2-40B4-BE49-F238E27FC236}">
                <a16:creationId xmlns:a16="http://schemas.microsoft.com/office/drawing/2014/main" id="{1D1CD97C-C27C-F143-B1E7-858255016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143" y="1551689"/>
            <a:ext cx="2175780" cy="4058911"/>
          </a:xfrm>
          <a:prstGeom prst="rect">
            <a:avLst/>
          </a:prstGeom>
          <a:blipFill dpi="0" rotWithShape="0">
            <a:blip r:embed="rId4"/>
            <a:srcRect/>
            <a:tile tx="0" ty="0" sx="100000" sy="100000" flip="none" algn="tl"/>
          </a:blipFill>
        </p:spPr>
      </p:pic>
      <p:pic>
        <p:nvPicPr>
          <p:cNvPr id="33" name="Picture 52">
            <a:extLst>
              <a:ext uri="{FF2B5EF4-FFF2-40B4-BE49-F238E27FC236}">
                <a16:creationId xmlns:a16="http://schemas.microsoft.com/office/drawing/2014/main" id="{784E8D98-CB4F-B74E-B7AE-E45E56C07E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8769" y="1717869"/>
            <a:ext cx="1934027" cy="374081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54">
            <a:extLst>
              <a:ext uri="{FF2B5EF4-FFF2-40B4-BE49-F238E27FC236}">
                <a16:creationId xmlns:a16="http://schemas.microsoft.com/office/drawing/2014/main" id="{69D5FB44-3CAE-1D49-B5D7-3F54AF8A5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2196" y="1719878"/>
            <a:ext cx="1946751" cy="375354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51">
            <a:extLst>
              <a:ext uri="{FF2B5EF4-FFF2-40B4-BE49-F238E27FC236}">
                <a16:creationId xmlns:a16="http://schemas.microsoft.com/office/drawing/2014/main" id="{BC438506-8ADC-E447-9169-07927E9E4C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50" y="1528615"/>
            <a:ext cx="2175780" cy="4058911"/>
          </a:xfrm>
          <a:prstGeom prst="rect">
            <a:avLst/>
          </a:prstGeom>
          <a:blipFill dpi="0" rotWithShape="0">
            <a:blip r:embed="rId3"/>
            <a:srcRect/>
            <a:tile tx="0" ty="0" sx="100000" sy="100000" flip="none" algn="tl"/>
          </a:blipFill>
        </p:spPr>
      </p:pic>
      <p:sp>
        <p:nvSpPr>
          <p:cNvPr id="2" name="Rectangle 13">
            <a:extLst>
              <a:ext uri="{FF2B5EF4-FFF2-40B4-BE49-F238E27FC236}">
                <a16:creationId xmlns:a16="http://schemas.microsoft.com/office/drawing/2014/main" id="{139F138C-679D-874C-B3A4-BDE433F67808}"/>
              </a:ext>
            </a:extLst>
          </p:cNvPr>
          <p:cNvSpPr>
            <a:spLocks noChangeArrowheads="1"/>
          </p:cNvSpPr>
          <p:nvPr/>
        </p:nvSpPr>
        <p:spPr bwMode="auto">
          <a:xfrm>
            <a:off x="4022125" y="-195030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5" name="Rectangle 14">
            <a:extLst>
              <a:ext uri="{FF2B5EF4-FFF2-40B4-BE49-F238E27FC236}">
                <a16:creationId xmlns:a16="http://schemas.microsoft.com/office/drawing/2014/main" id="{D4C04A9C-FBE7-6442-83D5-102F038B71F0}"/>
              </a:ext>
            </a:extLst>
          </p:cNvPr>
          <p:cNvSpPr/>
          <p:nvPr/>
        </p:nvSpPr>
        <p:spPr>
          <a:xfrm>
            <a:off x="2082970" y="5223457"/>
            <a:ext cx="45719" cy="2337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6" name="Rectangle 15">
            <a:extLst>
              <a:ext uri="{FF2B5EF4-FFF2-40B4-BE49-F238E27FC236}">
                <a16:creationId xmlns:a16="http://schemas.microsoft.com/office/drawing/2014/main" id="{D32A0BAD-F928-3B40-AD8E-A5BD6A87CB66}"/>
              </a:ext>
            </a:extLst>
          </p:cNvPr>
          <p:cNvSpPr/>
          <p:nvPr/>
        </p:nvSpPr>
        <p:spPr>
          <a:xfrm>
            <a:off x="4550961" y="5249583"/>
            <a:ext cx="45719" cy="2337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7" name="Rectangle 16">
            <a:extLst>
              <a:ext uri="{FF2B5EF4-FFF2-40B4-BE49-F238E27FC236}">
                <a16:creationId xmlns:a16="http://schemas.microsoft.com/office/drawing/2014/main" id="{852D879A-8FCB-E540-A5DA-34EB00F40906}"/>
              </a:ext>
            </a:extLst>
          </p:cNvPr>
          <p:cNvSpPr/>
          <p:nvPr/>
        </p:nvSpPr>
        <p:spPr>
          <a:xfrm>
            <a:off x="6645355" y="5149598"/>
            <a:ext cx="45719" cy="2337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8" name="Rectangle 17">
            <a:extLst>
              <a:ext uri="{FF2B5EF4-FFF2-40B4-BE49-F238E27FC236}">
                <a16:creationId xmlns:a16="http://schemas.microsoft.com/office/drawing/2014/main" id="{DCC271FE-6EE9-0942-804D-58963096EEAB}"/>
              </a:ext>
            </a:extLst>
          </p:cNvPr>
          <p:cNvSpPr/>
          <p:nvPr/>
        </p:nvSpPr>
        <p:spPr>
          <a:xfrm>
            <a:off x="7261315" y="5136492"/>
            <a:ext cx="45719" cy="2190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 name="TextBox 2">
            <a:extLst>
              <a:ext uri="{FF2B5EF4-FFF2-40B4-BE49-F238E27FC236}">
                <a16:creationId xmlns:a16="http://schemas.microsoft.com/office/drawing/2014/main" id="{CCDACDC6-F3BD-CA4A-9FC9-0BD8E86DD769}"/>
              </a:ext>
            </a:extLst>
          </p:cNvPr>
          <p:cNvSpPr txBox="1"/>
          <p:nvPr/>
        </p:nvSpPr>
        <p:spPr>
          <a:xfrm>
            <a:off x="1069043" y="1191534"/>
            <a:ext cx="437940" cy="369332"/>
          </a:xfrm>
          <a:prstGeom prst="rect">
            <a:avLst/>
          </a:prstGeom>
          <a:noFill/>
        </p:spPr>
        <p:txBody>
          <a:bodyPr wrap="none" rtlCol="0">
            <a:spAutoFit/>
          </a:bodyPr>
          <a:lstStyle/>
          <a:p>
            <a:r>
              <a:rPr lang="en-US" b="1" dirty="0"/>
              <a:t>V1</a:t>
            </a:r>
          </a:p>
        </p:txBody>
      </p:sp>
      <p:sp>
        <p:nvSpPr>
          <p:cNvPr id="13" name="TextBox 12">
            <a:extLst>
              <a:ext uri="{FF2B5EF4-FFF2-40B4-BE49-F238E27FC236}">
                <a16:creationId xmlns:a16="http://schemas.microsoft.com/office/drawing/2014/main" id="{5D47A084-EBF3-1C44-B33F-110ABD4653AD}"/>
              </a:ext>
            </a:extLst>
          </p:cNvPr>
          <p:cNvSpPr txBox="1"/>
          <p:nvPr/>
        </p:nvSpPr>
        <p:spPr>
          <a:xfrm>
            <a:off x="3436603" y="1216982"/>
            <a:ext cx="437940" cy="369332"/>
          </a:xfrm>
          <a:prstGeom prst="rect">
            <a:avLst/>
          </a:prstGeom>
          <a:noFill/>
        </p:spPr>
        <p:txBody>
          <a:bodyPr wrap="none" rtlCol="0">
            <a:spAutoFit/>
          </a:bodyPr>
          <a:lstStyle/>
          <a:p>
            <a:r>
              <a:rPr lang="en-US" b="1" dirty="0"/>
              <a:t>V2</a:t>
            </a:r>
          </a:p>
        </p:txBody>
      </p:sp>
      <p:sp>
        <p:nvSpPr>
          <p:cNvPr id="14" name="TextBox 13">
            <a:extLst>
              <a:ext uri="{FF2B5EF4-FFF2-40B4-BE49-F238E27FC236}">
                <a16:creationId xmlns:a16="http://schemas.microsoft.com/office/drawing/2014/main" id="{8E345EC6-87D7-E046-8EDC-E48412B5C593}"/>
              </a:ext>
            </a:extLst>
          </p:cNvPr>
          <p:cNvSpPr txBox="1"/>
          <p:nvPr/>
        </p:nvSpPr>
        <p:spPr>
          <a:xfrm>
            <a:off x="5627859" y="1374195"/>
            <a:ext cx="437940" cy="369332"/>
          </a:xfrm>
          <a:prstGeom prst="rect">
            <a:avLst/>
          </a:prstGeom>
          <a:noFill/>
        </p:spPr>
        <p:txBody>
          <a:bodyPr wrap="none" rtlCol="0">
            <a:spAutoFit/>
          </a:bodyPr>
          <a:lstStyle/>
          <a:p>
            <a:r>
              <a:rPr lang="en-US" b="1" dirty="0"/>
              <a:t>V3</a:t>
            </a:r>
          </a:p>
        </p:txBody>
      </p:sp>
      <p:sp>
        <p:nvSpPr>
          <p:cNvPr id="20" name="TextBox 19">
            <a:extLst>
              <a:ext uri="{FF2B5EF4-FFF2-40B4-BE49-F238E27FC236}">
                <a16:creationId xmlns:a16="http://schemas.microsoft.com/office/drawing/2014/main" id="{4E864414-824E-E94E-9396-AD495401B270}"/>
              </a:ext>
            </a:extLst>
          </p:cNvPr>
          <p:cNvSpPr txBox="1"/>
          <p:nvPr/>
        </p:nvSpPr>
        <p:spPr>
          <a:xfrm>
            <a:off x="7711900" y="1367023"/>
            <a:ext cx="437940" cy="369332"/>
          </a:xfrm>
          <a:prstGeom prst="rect">
            <a:avLst/>
          </a:prstGeom>
          <a:noFill/>
        </p:spPr>
        <p:txBody>
          <a:bodyPr wrap="none" rtlCol="0">
            <a:spAutoFit/>
          </a:bodyPr>
          <a:lstStyle/>
          <a:p>
            <a:r>
              <a:rPr lang="en-US" b="1" dirty="0"/>
              <a:t>V4</a:t>
            </a:r>
          </a:p>
        </p:txBody>
      </p:sp>
      <p:sp>
        <p:nvSpPr>
          <p:cNvPr id="21" name="Title 1">
            <a:extLst>
              <a:ext uri="{FF2B5EF4-FFF2-40B4-BE49-F238E27FC236}">
                <a16:creationId xmlns:a16="http://schemas.microsoft.com/office/drawing/2014/main" id="{978BC432-F8F7-F443-B49D-FEEE8DE9690B}"/>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Long Core Bottoms</a:t>
            </a:r>
          </a:p>
        </p:txBody>
      </p:sp>
      <p:sp>
        <p:nvSpPr>
          <p:cNvPr id="4" name="TextBox 3">
            <a:extLst>
              <a:ext uri="{FF2B5EF4-FFF2-40B4-BE49-F238E27FC236}">
                <a16:creationId xmlns:a16="http://schemas.microsoft.com/office/drawing/2014/main" id="{4BFD8DBD-05E4-9C4A-ACBB-09D6F629332D}"/>
              </a:ext>
            </a:extLst>
          </p:cNvPr>
          <p:cNvSpPr txBox="1"/>
          <p:nvPr/>
        </p:nvSpPr>
        <p:spPr>
          <a:xfrm>
            <a:off x="1640616" y="5252726"/>
            <a:ext cx="487634" cy="276999"/>
          </a:xfrm>
          <a:prstGeom prst="rect">
            <a:avLst/>
          </a:prstGeom>
          <a:noFill/>
        </p:spPr>
        <p:txBody>
          <a:bodyPr wrap="none" rtlCol="0">
            <a:spAutoFit/>
          </a:bodyPr>
          <a:lstStyle/>
          <a:p>
            <a:r>
              <a:rPr lang="en-US" sz="1200" dirty="0">
                <a:ln w="3175">
                  <a:noFill/>
                </a:ln>
                <a:solidFill>
                  <a:schemeClr val="bg1"/>
                </a:solidFill>
              </a:rPr>
              <a:t>1 cm</a:t>
            </a:r>
          </a:p>
        </p:txBody>
      </p:sp>
      <p:sp>
        <p:nvSpPr>
          <p:cNvPr id="22" name="TextBox 21">
            <a:extLst>
              <a:ext uri="{FF2B5EF4-FFF2-40B4-BE49-F238E27FC236}">
                <a16:creationId xmlns:a16="http://schemas.microsoft.com/office/drawing/2014/main" id="{9A3A5B84-6B5E-D046-B644-E11B1ECA74A7}"/>
              </a:ext>
            </a:extLst>
          </p:cNvPr>
          <p:cNvSpPr txBox="1"/>
          <p:nvPr/>
        </p:nvSpPr>
        <p:spPr>
          <a:xfrm>
            <a:off x="4118286" y="5273635"/>
            <a:ext cx="487634" cy="276999"/>
          </a:xfrm>
          <a:prstGeom prst="rect">
            <a:avLst/>
          </a:prstGeom>
          <a:noFill/>
        </p:spPr>
        <p:txBody>
          <a:bodyPr wrap="none" rtlCol="0">
            <a:spAutoFit/>
          </a:bodyPr>
          <a:lstStyle/>
          <a:p>
            <a:r>
              <a:rPr lang="en-US" sz="1200" dirty="0">
                <a:ln w="3175">
                  <a:noFill/>
                </a:ln>
                <a:solidFill>
                  <a:schemeClr val="bg1"/>
                </a:solidFill>
              </a:rPr>
              <a:t>1 cm</a:t>
            </a:r>
          </a:p>
        </p:txBody>
      </p:sp>
      <p:sp>
        <p:nvSpPr>
          <p:cNvPr id="23" name="TextBox 22">
            <a:extLst>
              <a:ext uri="{FF2B5EF4-FFF2-40B4-BE49-F238E27FC236}">
                <a16:creationId xmlns:a16="http://schemas.microsoft.com/office/drawing/2014/main" id="{992BC2F1-ABAD-0743-A99C-AC05F12B7311}"/>
              </a:ext>
            </a:extLst>
          </p:cNvPr>
          <p:cNvSpPr txBox="1"/>
          <p:nvPr/>
        </p:nvSpPr>
        <p:spPr>
          <a:xfrm>
            <a:off x="6206568" y="5189988"/>
            <a:ext cx="487634" cy="276999"/>
          </a:xfrm>
          <a:prstGeom prst="rect">
            <a:avLst/>
          </a:prstGeom>
          <a:noFill/>
        </p:spPr>
        <p:txBody>
          <a:bodyPr wrap="none" rtlCol="0">
            <a:spAutoFit/>
          </a:bodyPr>
          <a:lstStyle/>
          <a:p>
            <a:r>
              <a:rPr lang="en-US" sz="1200" dirty="0">
                <a:ln w="3175">
                  <a:noFill/>
                </a:ln>
              </a:rPr>
              <a:t>1 cm</a:t>
            </a:r>
          </a:p>
        </p:txBody>
      </p:sp>
      <p:sp>
        <p:nvSpPr>
          <p:cNvPr id="24" name="TextBox 23">
            <a:extLst>
              <a:ext uri="{FF2B5EF4-FFF2-40B4-BE49-F238E27FC236}">
                <a16:creationId xmlns:a16="http://schemas.microsoft.com/office/drawing/2014/main" id="{BA440363-20B8-6942-B9B3-C5729D31F42D}"/>
              </a:ext>
            </a:extLst>
          </p:cNvPr>
          <p:cNvSpPr txBox="1"/>
          <p:nvPr/>
        </p:nvSpPr>
        <p:spPr>
          <a:xfrm>
            <a:off x="7278787" y="5156482"/>
            <a:ext cx="487634" cy="276999"/>
          </a:xfrm>
          <a:prstGeom prst="rect">
            <a:avLst/>
          </a:prstGeom>
          <a:noFill/>
        </p:spPr>
        <p:txBody>
          <a:bodyPr wrap="none" rtlCol="0">
            <a:spAutoFit/>
          </a:bodyPr>
          <a:lstStyle/>
          <a:p>
            <a:r>
              <a:rPr lang="en-US" sz="1200" dirty="0">
                <a:ln w="3175">
                  <a:noFill/>
                </a:ln>
                <a:solidFill>
                  <a:schemeClr val="bg1"/>
                </a:solidFill>
              </a:rPr>
              <a:t>1 cm</a:t>
            </a:r>
          </a:p>
        </p:txBody>
      </p:sp>
      <p:graphicFrame>
        <p:nvGraphicFramePr>
          <p:cNvPr id="5" name="Table 4">
            <a:extLst>
              <a:ext uri="{FF2B5EF4-FFF2-40B4-BE49-F238E27FC236}">
                <a16:creationId xmlns:a16="http://schemas.microsoft.com/office/drawing/2014/main" id="{E6AFA02A-45E7-CF49-AD2F-928AEBEA29FF}"/>
              </a:ext>
            </a:extLst>
          </p:cNvPr>
          <p:cNvGraphicFramePr>
            <a:graphicFrameLocks noGrp="1"/>
          </p:cNvGraphicFramePr>
          <p:nvPr>
            <p:extLst>
              <p:ext uri="{D42A27DB-BD31-4B8C-83A1-F6EECF244321}">
                <p14:modId xmlns:p14="http://schemas.microsoft.com/office/powerpoint/2010/main" val="1593810243"/>
              </p:ext>
            </p:extLst>
          </p:nvPr>
        </p:nvGraphicFramePr>
        <p:xfrm>
          <a:off x="335456" y="6077527"/>
          <a:ext cx="8473088" cy="741680"/>
        </p:xfrm>
        <a:graphic>
          <a:graphicData uri="http://schemas.openxmlformats.org/drawingml/2006/table">
            <a:tbl>
              <a:tblPr firstRow="1" bandRow="1">
                <a:tableStyleId>{5C22544A-7EE6-4342-B048-85BDC9FD1C3A}</a:tableStyleId>
              </a:tblPr>
              <a:tblGrid>
                <a:gridCol w="2118272">
                  <a:extLst>
                    <a:ext uri="{9D8B030D-6E8A-4147-A177-3AD203B41FA5}">
                      <a16:colId xmlns:a16="http://schemas.microsoft.com/office/drawing/2014/main" val="776408779"/>
                    </a:ext>
                  </a:extLst>
                </a:gridCol>
                <a:gridCol w="2118272">
                  <a:extLst>
                    <a:ext uri="{9D8B030D-6E8A-4147-A177-3AD203B41FA5}">
                      <a16:colId xmlns:a16="http://schemas.microsoft.com/office/drawing/2014/main" val="2845174176"/>
                    </a:ext>
                  </a:extLst>
                </a:gridCol>
                <a:gridCol w="2118272">
                  <a:extLst>
                    <a:ext uri="{9D8B030D-6E8A-4147-A177-3AD203B41FA5}">
                      <a16:colId xmlns:a16="http://schemas.microsoft.com/office/drawing/2014/main" val="3877752915"/>
                    </a:ext>
                  </a:extLst>
                </a:gridCol>
                <a:gridCol w="2118272">
                  <a:extLst>
                    <a:ext uri="{9D8B030D-6E8A-4147-A177-3AD203B41FA5}">
                      <a16:colId xmlns:a16="http://schemas.microsoft.com/office/drawing/2014/main" val="2259162055"/>
                    </a:ext>
                  </a:extLst>
                </a:gridCol>
              </a:tblGrid>
              <a:tr h="370840">
                <a:tc gridSpan="4">
                  <a:txBody>
                    <a:bodyPr/>
                    <a:lstStyle/>
                    <a:p>
                      <a:pPr algn="ctr"/>
                      <a:r>
                        <a:rPr lang="en-US" dirty="0">
                          <a:solidFill>
                            <a:schemeClr val="tx1"/>
                          </a:solidFill>
                        </a:rPr>
                        <a:t>Distance From Cariboo River Delta (km)</a:t>
                      </a:r>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795365190"/>
                  </a:ext>
                </a:extLst>
              </a:tr>
              <a:tr h="370840">
                <a:tc>
                  <a:txBody>
                    <a:bodyPr/>
                    <a:lstStyle/>
                    <a:p>
                      <a:pPr algn="ctr"/>
                      <a:r>
                        <a:rPr lang="en-US" dirty="0"/>
                        <a:t>3.75</a:t>
                      </a:r>
                    </a:p>
                  </a:txBody>
                  <a:tcPr>
                    <a:noFill/>
                  </a:tcPr>
                </a:tc>
                <a:tc>
                  <a:txBody>
                    <a:bodyPr/>
                    <a:lstStyle/>
                    <a:p>
                      <a:pPr algn="ctr"/>
                      <a:r>
                        <a:rPr lang="en-US" dirty="0"/>
                        <a:t>5.50</a:t>
                      </a:r>
                    </a:p>
                  </a:txBody>
                  <a:tcPr>
                    <a:noFill/>
                  </a:tcPr>
                </a:tc>
                <a:tc>
                  <a:txBody>
                    <a:bodyPr/>
                    <a:lstStyle/>
                    <a:p>
                      <a:pPr algn="ctr"/>
                      <a:r>
                        <a:rPr lang="en-US" dirty="0"/>
                        <a:t>7.55</a:t>
                      </a:r>
                    </a:p>
                  </a:txBody>
                  <a:tcPr>
                    <a:noFill/>
                  </a:tcPr>
                </a:tc>
                <a:tc>
                  <a:txBody>
                    <a:bodyPr/>
                    <a:lstStyle/>
                    <a:p>
                      <a:pPr algn="ctr"/>
                      <a:r>
                        <a:rPr lang="en-US" dirty="0"/>
                        <a:t>10.75</a:t>
                      </a:r>
                    </a:p>
                  </a:txBody>
                  <a:tcPr>
                    <a:noFill/>
                  </a:tcPr>
                </a:tc>
                <a:extLst>
                  <a:ext uri="{0D108BD9-81ED-4DB2-BD59-A6C34878D82A}">
                    <a16:rowId xmlns:a16="http://schemas.microsoft.com/office/drawing/2014/main" val="2776936554"/>
                  </a:ext>
                </a:extLst>
              </a:tr>
            </a:tbl>
          </a:graphicData>
        </a:graphic>
      </p:graphicFrame>
      <p:pic>
        <p:nvPicPr>
          <p:cNvPr id="7" name="Picture 6">
            <a:extLst>
              <a:ext uri="{FF2B5EF4-FFF2-40B4-BE49-F238E27FC236}">
                <a16:creationId xmlns:a16="http://schemas.microsoft.com/office/drawing/2014/main" id="{9E4E151D-D8C2-4148-B37D-6950A65FF2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029" y="70388"/>
            <a:ext cx="1829684" cy="1294485"/>
          </a:xfrm>
          <a:prstGeom prst="rect">
            <a:avLst/>
          </a:prstGeom>
        </p:spPr>
      </p:pic>
      <p:sp>
        <p:nvSpPr>
          <p:cNvPr id="26" name="TextBox 25">
            <a:extLst>
              <a:ext uri="{FF2B5EF4-FFF2-40B4-BE49-F238E27FC236}">
                <a16:creationId xmlns:a16="http://schemas.microsoft.com/office/drawing/2014/main" id="{9AD10832-5169-DD45-B174-84C32845F8E1}"/>
              </a:ext>
            </a:extLst>
          </p:cNvPr>
          <p:cNvSpPr txBox="1"/>
          <p:nvPr/>
        </p:nvSpPr>
        <p:spPr>
          <a:xfrm>
            <a:off x="7799304" y="316140"/>
            <a:ext cx="381836" cy="307777"/>
          </a:xfrm>
          <a:prstGeom prst="rect">
            <a:avLst/>
          </a:prstGeom>
          <a:noFill/>
        </p:spPr>
        <p:txBody>
          <a:bodyPr wrap="none" rtlCol="0">
            <a:spAutoFit/>
          </a:bodyPr>
          <a:lstStyle/>
          <a:p>
            <a:r>
              <a:rPr lang="en-US" sz="1400" b="1" dirty="0"/>
              <a:t>V1</a:t>
            </a:r>
          </a:p>
        </p:txBody>
      </p:sp>
      <p:sp>
        <p:nvSpPr>
          <p:cNvPr id="27" name="TextBox 26">
            <a:extLst>
              <a:ext uri="{FF2B5EF4-FFF2-40B4-BE49-F238E27FC236}">
                <a16:creationId xmlns:a16="http://schemas.microsoft.com/office/drawing/2014/main" id="{B177085A-1C40-9945-AA3D-565D09F4C3CF}"/>
              </a:ext>
            </a:extLst>
          </p:cNvPr>
          <p:cNvSpPr txBox="1"/>
          <p:nvPr/>
        </p:nvSpPr>
        <p:spPr>
          <a:xfrm>
            <a:off x="7499100" y="520865"/>
            <a:ext cx="381836" cy="307777"/>
          </a:xfrm>
          <a:prstGeom prst="rect">
            <a:avLst/>
          </a:prstGeom>
          <a:noFill/>
        </p:spPr>
        <p:txBody>
          <a:bodyPr wrap="none" rtlCol="0">
            <a:spAutoFit/>
          </a:bodyPr>
          <a:lstStyle/>
          <a:p>
            <a:r>
              <a:rPr lang="en-US" sz="1400" b="1" dirty="0"/>
              <a:t>V2</a:t>
            </a:r>
          </a:p>
        </p:txBody>
      </p:sp>
      <p:sp>
        <p:nvSpPr>
          <p:cNvPr id="28" name="TextBox 27">
            <a:extLst>
              <a:ext uri="{FF2B5EF4-FFF2-40B4-BE49-F238E27FC236}">
                <a16:creationId xmlns:a16="http://schemas.microsoft.com/office/drawing/2014/main" id="{B9FC63F7-EA4B-AA41-8059-74478CC2DA5E}"/>
              </a:ext>
            </a:extLst>
          </p:cNvPr>
          <p:cNvSpPr txBox="1"/>
          <p:nvPr/>
        </p:nvSpPr>
        <p:spPr>
          <a:xfrm>
            <a:off x="7185513" y="692253"/>
            <a:ext cx="381836" cy="307777"/>
          </a:xfrm>
          <a:prstGeom prst="rect">
            <a:avLst/>
          </a:prstGeom>
          <a:noFill/>
        </p:spPr>
        <p:txBody>
          <a:bodyPr wrap="none" rtlCol="0">
            <a:spAutoFit/>
          </a:bodyPr>
          <a:lstStyle/>
          <a:p>
            <a:r>
              <a:rPr lang="en-US" sz="1400" b="1" dirty="0"/>
              <a:t>V3</a:t>
            </a:r>
          </a:p>
        </p:txBody>
      </p:sp>
      <p:sp>
        <p:nvSpPr>
          <p:cNvPr id="29" name="TextBox 28">
            <a:extLst>
              <a:ext uri="{FF2B5EF4-FFF2-40B4-BE49-F238E27FC236}">
                <a16:creationId xmlns:a16="http://schemas.microsoft.com/office/drawing/2014/main" id="{46A2AA35-BCC4-7349-ADA9-5A143FE165AA}"/>
              </a:ext>
            </a:extLst>
          </p:cNvPr>
          <p:cNvSpPr txBox="1"/>
          <p:nvPr/>
        </p:nvSpPr>
        <p:spPr>
          <a:xfrm>
            <a:off x="6802811" y="1029065"/>
            <a:ext cx="381836" cy="307777"/>
          </a:xfrm>
          <a:prstGeom prst="rect">
            <a:avLst/>
          </a:prstGeom>
          <a:noFill/>
        </p:spPr>
        <p:txBody>
          <a:bodyPr wrap="none" rtlCol="0">
            <a:spAutoFit/>
          </a:bodyPr>
          <a:lstStyle/>
          <a:p>
            <a:r>
              <a:rPr lang="en-US" sz="1400" b="1" dirty="0"/>
              <a:t>V4</a:t>
            </a:r>
          </a:p>
        </p:txBody>
      </p:sp>
      <p:sp>
        <p:nvSpPr>
          <p:cNvPr id="6" name="TextBox 5">
            <a:extLst>
              <a:ext uri="{FF2B5EF4-FFF2-40B4-BE49-F238E27FC236}">
                <a16:creationId xmlns:a16="http://schemas.microsoft.com/office/drawing/2014/main" id="{CAB1C033-B781-7E4A-A667-1CD6A5284563}"/>
              </a:ext>
            </a:extLst>
          </p:cNvPr>
          <p:cNvSpPr txBox="1"/>
          <p:nvPr/>
        </p:nvSpPr>
        <p:spPr>
          <a:xfrm>
            <a:off x="2988756" y="5645327"/>
            <a:ext cx="1391728" cy="369332"/>
          </a:xfrm>
          <a:prstGeom prst="rect">
            <a:avLst/>
          </a:prstGeom>
          <a:noFill/>
        </p:spPr>
        <p:txBody>
          <a:bodyPr wrap="none" rtlCol="0">
            <a:spAutoFit/>
          </a:bodyPr>
          <a:lstStyle/>
          <a:p>
            <a:r>
              <a:rPr lang="en-US" dirty="0"/>
              <a:t>AD 150 - 200</a:t>
            </a:r>
          </a:p>
        </p:txBody>
      </p:sp>
      <p:sp>
        <p:nvSpPr>
          <p:cNvPr id="30" name="TextBox 29">
            <a:extLst>
              <a:ext uri="{FF2B5EF4-FFF2-40B4-BE49-F238E27FC236}">
                <a16:creationId xmlns:a16="http://schemas.microsoft.com/office/drawing/2014/main" id="{814E5DA7-5842-B64F-B5C5-C2EC399FF09D}"/>
              </a:ext>
            </a:extLst>
          </p:cNvPr>
          <p:cNvSpPr txBox="1"/>
          <p:nvPr/>
        </p:nvSpPr>
        <p:spPr>
          <a:xfrm>
            <a:off x="592149" y="5645327"/>
            <a:ext cx="1391728" cy="369332"/>
          </a:xfrm>
          <a:prstGeom prst="rect">
            <a:avLst/>
          </a:prstGeom>
          <a:noFill/>
        </p:spPr>
        <p:txBody>
          <a:bodyPr wrap="none" rtlCol="0">
            <a:spAutoFit/>
          </a:bodyPr>
          <a:lstStyle/>
          <a:p>
            <a:r>
              <a:rPr lang="en-US" dirty="0"/>
              <a:t>AD 450 - 525</a:t>
            </a:r>
          </a:p>
        </p:txBody>
      </p:sp>
      <p:sp>
        <p:nvSpPr>
          <p:cNvPr id="8" name="TextBox 7">
            <a:extLst>
              <a:ext uri="{FF2B5EF4-FFF2-40B4-BE49-F238E27FC236}">
                <a16:creationId xmlns:a16="http://schemas.microsoft.com/office/drawing/2014/main" id="{6FA95BAC-D26C-7646-85D9-76CB0855E638}"/>
              </a:ext>
            </a:extLst>
          </p:cNvPr>
          <p:cNvSpPr txBox="1"/>
          <p:nvPr/>
        </p:nvSpPr>
        <p:spPr>
          <a:xfrm>
            <a:off x="5598691" y="5461345"/>
            <a:ext cx="639342" cy="369332"/>
          </a:xfrm>
          <a:prstGeom prst="rect">
            <a:avLst/>
          </a:prstGeom>
          <a:noFill/>
        </p:spPr>
        <p:txBody>
          <a:bodyPr wrap="none" rtlCol="0">
            <a:spAutoFit/>
          </a:bodyPr>
          <a:lstStyle/>
          <a:p>
            <a:r>
              <a:rPr lang="en-US" dirty="0"/>
              <a:t>N. D.</a:t>
            </a:r>
          </a:p>
        </p:txBody>
      </p:sp>
      <p:sp>
        <p:nvSpPr>
          <p:cNvPr id="31" name="TextBox 30">
            <a:extLst>
              <a:ext uri="{FF2B5EF4-FFF2-40B4-BE49-F238E27FC236}">
                <a16:creationId xmlns:a16="http://schemas.microsoft.com/office/drawing/2014/main" id="{A1CC5464-C234-E84F-B4AF-65C5C3B6D257}"/>
              </a:ext>
            </a:extLst>
          </p:cNvPr>
          <p:cNvSpPr txBox="1"/>
          <p:nvPr/>
        </p:nvSpPr>
        <p:spPr>
          <a:xfrm>
            <a:off x="7579941" y="5460661"/>
            <a:ext cx="639342" cy="369332"/>
          </a:xfrm>
          <a:prstGeom prst="rect">
            <a:avLst/>
          </a:prstGeom>
          <a:noFill/>
        </p:spPr>
        <p:txBody>
          <a:bodyPr wrap="none" rtlCol="0">
            <a:spAutoFit/>
          </a:bodyPr>
          <a:lstStyle/>
          <a:p>
            <a:r>
              <a:rPr lang="en-US" dirty="0"/>
              <a:t>N. D.</a:t>
            </a:r>
          </a:p>
        </p:txBody>
      </p:sp>
    </p:spTree>
    <p:extLst>
      <p:ext uri="{BB962C8B-B14F-4D97-AF65-F5344CB8AC3E}">
        <p14:creationId xmlns:p14="http://schemas.microsoft.com/office/powerpoint/2010/main" val="370497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EF960-ECB9-3742-A7A2-67766F07D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52" y="1152402"/>
            <a:ext cx="5985399" cy="5611312"/>
          </a:xfrm>
          <a:prstGeom prst="rect">
            <a:avLst/>
          </a:prstGeom>
        </p:spPr>
      </p:pic>
      <p:sp>
        <p:nvSpPr>
          <p:cNvPr id="5" name="Title 1">
            <a:extLst>
              <a:ext uri="{FF2B5EF4-FFF2-40B4-BE49-F238E27FC236}">
                <a16:creationId xmlns:a16="http://schemas.microsoft.com/office/drawing/2014/main" id="{69A8A458-5010-7944-A8CB-D679842D695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Regional Comparison</a:t>
            </a:r>
          </a:p>
        </p:txBody>
      </p:sp>
    </p:spTree>
    <p:extLst>
      <p:ext uri="{BB962C8B-B14F-4D97-AF65-F5344CB8AC3E}">
        <p14:creationId xmlns:p14="http://schemas.microsoft.com/office/powerpoint/2010/main" val="197449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EF960-ECB9-3742-A7A2-67766F07D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52" y="1152402"/>
            <a:ext cx="5985399" cy="5611312"/>
          </a:xfrm>
          <a:prstGeom prst="rect">
            <a:avLst/>
          </a:prstGeom>
        </p:spPr>
      </p:pic>
      <p:sp>
        <p:nvSpPr>
          <p:cNvPr id="5" name="Title 1">
            <a:extLst>
              <a:ext uri="{FF2B5EF4-FFF2-40B4-BE49-F238E27FC236}">
                <a16:creationId xmlns:a16="http://schemas.microsoft.com/office/drawing/2014/main" id="{69A8A458-5010-7944-A8CB-D679842D695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Regional Comparison</a:t>
            </a:r>
          </a:p>
        </p:txBody>
      </p:sp>
      <p:sp>
        <p:nvSpPr>
          <p:cNvPr id="2" name="Rectangle 1">
            <a:extLst>
              <a:ext uri="{FF2B5EF4-FFF2-40B4-BE49-F238E27FC236}">
                <a16:creationId xmlns:a16="http://schemas.microsoft.com/office/drawing/2014/main" id="{9A35544F-D93D-AA48-89C7-ADF36327C5B1}"/>
              </a:ext>
            </a:extLst>
          </p:cNvPr>
          <p:cNvSpPr/>
          <p:nvPr/>
        </p:nvSpPr>
        <p:spPr>
          <a:xfrm>
            <a:off x="5528281" y="1402080"/>
            <a:ext cx="1130785" cy="1843691"/>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301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EF960-ECB9-3742-A7A2-67766F07D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52" y="1152402"/>
            <a:ext cx="5985399" cy="5611312"/>
          </a:xfrm>
          <a:prstGeom prst="rect">
            <a:avLst/>
          </a:prstGeom>
        </p:spPr>
      </p:pic>
      <p:sp>
        <p:nvSpPr>
          <p:cNvPr id="5" name="Title 1">
            <a:extLst>
              <a:ext uri="{FF2B5EF4-FFF2-40B4-BE49-F238E27FC236}">
                <a16:creationId xmlns:a16="http://schemas.microsoft.com/office/drawing/2014/main" id="{69A8A458-5010-7944-A8CB-D679842D695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Regional Comparison</a:t>
            </a:r>
          </a:p>
        </p:txBody>
      </p:sp>
      <p:sp>
        <p:nvSpPr>
          <p:cNvPr id="2" name="Rectangle 1">
            <a:extLst>
              <a:ext uri="{FF2B5EF4-FFF2-40B4-BE49-F238E27FC236}">
                <a16:creationId xmlns:a16="http://schemas.microsoft.com/office/drawing/2014/main" id="{9A35544F-D93D-AA48-89C7-ADF36327C5B1}"/>
              </a:ext>
            </a:extLst>
          </p:cNvPr>
          <p:cNvSpPr/>
          <p:nvPr/>
        </p:nvSpPr>
        <p:spPr>
          <a:xfrm>
            <a:off x="4530119" y="1395100"/>
            <a:ext cx="760837" cy="184369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08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EF960-ECB9-3742-A7A2-67766F07D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52" y="1152402"/>
            <a:ext cx="5985399" cy="5611312"/>
          </a:xfrm>
          <a:prstGeom prst="rect">
            <a:avLst/>
          </a:prstGeom>
        </p:spPr>
      </p:pic>
      <p:sp>
        <p:nvSpPr>
          <p:cNvPr id="5" name="Title 1">
            <a:extLst>
              <a:ext uri="{FF2B5EF4-FFF2-40B4-BE49-F238E27FC236}">
                <a16:creationId xmlns:a16="http://schemas.microsoft.com/office/drawing/2014/main" id="{69A8A458-5010-7944-A8CB-D679842D695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Regional Comparison</a:t>
            </a:r>
          </a:p>
        </p:txBody>
      </p:sp>
      <p:sp>
        <p:nvSpPr>
          <p:cNvPr id="6" name="Rectangle 5">
            <a:extLst>
              <a:ext uri="{FF2B5EF4-FFF2-40B4-BE49-F238E27FC236}">
                <a16:creationId xmlns:a16="http://schemas.microsoft.com/office/drawing/2014/main" id="{121FF633-E07A-044D-8AB4-3B7981C91332}"/>
              </a:ext>
            </a:extLst>
          </p:cNvPr>
          <p:cNvSpPr/>
          <p:nvPr/>
        </p:nvSpPr>
        <p:spPr>
          <a:xfrm>
            <a:off x="2498895" y="1388120"/>
            <a:ext cx="977221" cy="1843691"/>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08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2C9E21A-337F-444D-80FA-F737F33F6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36" y="2044352"/>
            <a:ext cx="8289328" cy="3550820"/>
          </a:xfrm>
          <a:prstGeom prst="rect">
            <a:avLst/>
          </a:prstGeom>
        </p:spPr>
      </p:pic>
      <p:sp>
        <p:nvSpPr>
          <p:cNvPr id="8" name="Title 1">
            <a:extLst>
              <a:ext uri="{FF2B5EF4-FFF2-40B4-BE49-F238E27FC236}">
                <a16:creationId xmlns:a16="http://schemas.microsoft.com/office/drawing/2014/main" id="{AC5586DE-3C45-6B4B-9D1D-C4C10D23F707}"/>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Sediment Yield Comparison</a:t>
            </a:r>
          </a:p>
        </p:txBody>
      </p:sp>
      <p:sp>
        <p:nvSpPr>
          <p:cNvPr id="10" name="TextBox 9">
            <a:extLst>
              <a:ext uri="{FF2B5EF4-FFF2-40B4-BE49-F238E27FC236}">
                <a16:creationId xmlns:a16="http://schemas.microsoft.com/office/drawing/2014/main" id="{51383AE3-0F22-2149-922F-4B3D06893011}"/>
              </a:ext>
            </a:extLst>
          </p:cNvPr>
          <p:cNvSpPr txBox="1"/>
          <p:nvPr/>
        </p:nvSpPr>
        <p:spPr>
          <a:xfrm>
            <a:off x="533019" y="5595172"/>
            <a:ext cx="2699241" cy="923330"/>
          </a:xfrm>
          <a:prstGeom prst="rect">
            <a:avLst/>
          </a:prstGeom>
          <a:noFill/>
        </p:spPr>
        <p:txBody>
          <a:bodyPr wrap="square" rtlCol="0">
            <a:spAutoFit/>
          </a:bodyPr>
          <a:lstStyle/>
          <a:p>
            <a:r>
              <a:rPr lang="en-CA" dirty="0"/>
              <a:t>Cariboo Lake: </a:t>
            </a:r>
          </a:p>
          <a:p>
            <a:r>
              <a:rPr lang="en-CA" dirty="0"/>
              <a:t>6.35-7.59 Mg·km</a:t>
            </a:r>
            <a:r>
              <a:rPr lang="en-CA" baseline="30000" dirty="0"/>
              <a:t>-2</a:t>
            </a:r>
            <a:r>
              <a:rPr lang="en-CA" dirty="0"/>
              <a:t>·a</a:t>
            </a:r>
            <a:r>
              <a:rPr lang="en-CA" baseline="30000" dirty="0"/>
              <a:t>-1</a:t>
            </a:r>
          </a:p>
          <a:p>
            <a:r>
              <a:rPr lang="en-US" dirty="0"/>
              <a:t>2.4% Perm. Snow Cover</a:t>
            </a:r>
            <a:endParaRPr lang="en-CA" dirty="0"/>
          </a:p>
        </p:txBody>
      </p:sp>
      <p:sp>
        <p:nvSpPr>
          <p:cNvPr id="2" name="TextBox 1">
            <a:extLst>
              <a:ext uri="{FF2B5EF4-FFF2-40B4-BE49-F238E27FC236}">
                <a16:creationId xmlns:a16="http://schemas.microsoft.com/office/drawing/2014/main" id="{6E84C73F-E8D4-0C4F-991A-C00C497A2F49}"/>
              </a:ext>
            </a:extLst>
          </p:cNvPr>
          <p:cNvSpPr txBox="1"/>
          <p:nvPr/>
        </p:nvSpPr>
        <p:spPr>
          <a:xfrm>
            <a:off x="7237605" y="5318173"/>
            <a:ext cx="1479059" cy="276999"/>
          </a:xfrm>
          <a:prstGeom prst="rect">
            <a:avLst/>
          </a:prstGeom>
          <a:noFill/>
        </p:spPr>
        <p:txBody>
          <a:bodyPr wrap="none" rtlCol="0">
            <a:spAutoFit/>
          </a:bodyPr>
          <a:lstStyle/>
          <a:p>
            <a:r>
              <a:rPr lang="en-US" sz="1200" dirty="0"/>
              <a:t>(Hodder et al., 2006)</a:t>
            </a:r>
          </a:p>
        </p:txBody>
      </p:sp>
      <p:sp>
        <p:nvSpPr>
          <p:cNvPr id="12" name="Diamond 11">
            <a:extLst>
              <a:ext uri="{FF2B5EF4-FFF2-40B4-BE49-F238E27FC236}">
                <a16:creationId xmlns:a16="http://schemas.microsoft.com/office/drawing/2014/main" id="{1F0C6F50-66AC-E44A-86F8-DCB6A629D6CA}"/>
              </a:ext>
            </a:extLst>
          </p:cNvPr>
          <p:cNvSpPr/>
          <p:nvPr/>
        </p:nvSpPr>
        <p:spPr>
          <a:xfrm>
            <a:off x="467695" y="5277926"/>
            <a:ext cx="93539" cy="9353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49AF40D7-4F32-AD49-B544-30EB5CB14393}"/>
              </a:ext>
            </a:extLst>
          </p:cNvPr>
          <p:cNvSpPr/>
          <p:nvPr/>
        </p:nvSpPr>
        <p:spPr>
          <a:xfrm>
            <a:off x="479466" y="5427064"/>
            <a:ext cx="81768" cy="817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31E31AE6-B355-5D4D-A884-01B2C92ED306}"/>
              </a:ext>
            </a:extLst>
          </p:cNvPr>
          <p:cNvSpPr/>
          <p:nvPr/>
        </p:nvSpPr>
        <p:spPr>
          <a:xfrm>
            <a:off x="473729" y="5017894"/>
            <a:ext cx="81767" cy="817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Triangle 14">
            <a:extLst>
              <a:ext uri="{FF2B5EF4-FFF2-40B4-BE49-F238E27FC236}">
                <a16:creationId xmlns:a16="http://schemas.microsoft.com/office/drawing/2014/main" id="{06C5B516-92F1-E646-A9BD-88046521391C}"/>
              </a:ext>
            </a:extLst>
          </p:cNvPr>
          <p:cNvSpPr/>
          <p:nvPr/>
        </p:nvSpPr>
        <p:spPr>
          <a:xfrm>
            <a:off x="467696" y="5149404"/>
            <a:ext cx="87800" cy="7569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E9493E47-9B6F-1A44-B1DB-69F8A0501F5A}"/>
              </a:ext>
            </a:extLst>
          </p:cNvPr>
          <p:cNvSpPr txBox="1"/>
          <p:nvPr/>
        </p:nvSpPr>
        <p:spPr>
          <a:xfrm>
            <a:off x="521547" y="4953285"/>
            <a:ext cx="444352" cy="230832"/>
          </a:xfrm>
          <a:prstGeom prst="rect">
            <a:avLst/>
          </a:prstGeom>
          <a:noFill/>
        </p:spPr>
        <p:txBody>
          <a:bodyPr wrap="none" rtlCol="0">
            <a:spAutoFit/>
          </a:bodyPr>
          <a:lstStyle/>
          <a:p>
            <a:r>
              <a:rPr lang="en-US" sz="900" dirty="0"/>
              <a:t>Coast</a:t>
            </a:r>
          </a:p>
        </p:txBody>
      </p:sp>
      <p:sp>
        <p:nvSpPr>
          <p:cNvPr id="17" name="Rectangle 16">
            <a:extLst>
              <a:ext uri="{FF2B5EF4-FFF2-40B4-BE49-F238E27FC236}">
                <a16:creationId xmlns:a16="http://schemas.microsoft.com/office/drawing/2014/main" id="{79963E66-0571-3F41-933C-1C89EB309706}"/>
              </a:ext>
            </a:extLst>
          </p:cNvPr>
          <p:cNvSpPr/>
          <p:nvPr/>
        </p:nvSpPr>
        <p:spPr>
          <a:xfrm>
            <a:off x="447325" y="4755856"/>
            <a:ext cx="790828" cy="780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7AECF077-9C6E-AA43-999F-097798CA4276}"/>
              </a:ext>
            </a:extLst>
          </p:cNvPr>
          <p:cNvSpPr txBox="1"/>
          <p:nvPr/>
        </p:nvSpPr>
        <p:spPr>
          <a:xfrm>
            <a:off x="506771" y="5084087"/>
            <a:ext cx="837089" cy="230832"/>
          </a:xfrm>
          <a:prstGeom prst="rect">
            <a:avLst/>
          </a:prstGeom>
          <a:noFill/>
        </p:spPr>
        <p:txBody>
          <a:bodyPr wrap="none" rtlCol="0">
            <a:spAutoFit/>
          </a:bodyPr>
          <a:lstStyle/>
          <a:p>
            <a:r>
              <a:rPr lang="en-US" sz="900" dirty="0"/>
              <a:t>Intermontane</a:t>
            </a:r>
          </a:p>
        </p:txBody>
      </p:sp>
      <p:sp>
        <p:nvSpPr>
          <p:cNvPr id="19" name="TextBox 18">
            <a:extLst>
              <a:ext uri="{FF2B5EF4-FFF2-40B4-BE49-F238E27FC236}">
                <a16:creationId xmlns:a16="http://schemas.microsoft.com/office/drawing/2014/main" id="{57450CFF-0E85-9F44-94CD-270E81BB9636}"/>
              </a:ext>
            </a:extLst>
          </p:cNvPr>
          <p:cNvSpPr txBox="1"/>
          <p:nvPr/>
        </p:nvSpPr>
        <p:spPr>
          <a:xfrm>
            <a:off x="523966" y="5216633"/>
            <a:ext cx="636713" cy="242374"/>
          </a:xfrm>
          <a:prstGeom prst="rect">
            <a:avLst/>
          </a:prstGeom>
          <a:noFill/>
        </p:spPr>
        <p:txBody>
          <a:bodyPr wrap="none" rtlCol="0">
            <a:spAutoFit/>
          </a:bodyPr>
          <a:lstStyle/>
          <a:p>
            <a:r>
              <a:rPr lang="en-US" sz="975" dirty="0"/>
              <a:t>Omineca</a:t>
            </a:r>
          </a:p>
        </p:txBody>
      </p:sp>
      <p:sp>
        <p:nvSpPr>
          <p:cNvPr id="20" name="TextBox 19">
            <a:extLst>
              <a:ext uri="{FF2B5EF4-FFF2-40B4-BE49-F238E27FC236}">
                <a16:creationId xmlns:a16="http://schemas.microsoft.com/office/drawing/2014/main" id="{0BC974AA-8B58-6A49-9B22-E0C56B4E3A5E}"/>
              </a:ext>
            </a:extLst>
          </p:cNvPr>
          <p:cNvSpPr txBox="1"/>
          <p:nvPr/>
        </p:nvSpPr>
        <p:spPr>
          <a:xfrm>
            <a:off x="533019" y="5358029"/>
            <a:ext cx="633507" cy="242374"/>
          </a:xfrm>
          <a:prstGeom prst="rect">
            <a:avLst/>
          </a:prstGeom>
          <a:noFill/>
        </p:spPr>
        <p:txBody>
          <a:bodyPr wrap="none" rtlCol="0">
            <a:spAutoFit/>
          </a:bodyPr>
          <a:lstStyle/>
          <a:p>
            <a:r>
              <a:rPr lang="en-US" sz="975" dirty="0"/>
              <a:t>Foreland</a:t>
            </a:r>
          </a:p>
        </p:txBody>
      </p:sp>
      <p:sp>
        <p:nvSpPr>
          <p:cNvPr id="21" name="TextBox 20">
            <a:extLst>
              <a:ext uri="{FF2B5EF4-FFF2-40B4-BE49-F238E27FC236}">
                <a16:creationId xmlns:a16="http://schemas.microsoft.com/office/drawing/2014/main" id="{06E494FE-1FE1-9447-8B29-74A92FDCAA8E}"/>
              </a:ext>
            </a:extLst>
          </p:cNvPr>
          <p:cNvSpPr txBox="1"/>
          <p:nvPr/>
        </p:nvSpPr>
        <p:spPr>
          <a:xfrm>
            <a:off x="492613" y="4748263"/>
            <a:ext cx="633828" cy="276999"/>
          </a:xfrm>
          <a:prstGeom prst="rect">
            <a:avLst/>
          </a:prstGeom>
          <a:noFill/>
        </p:spPr>
        <p:txBody>
          <a:bodyPr wrap="none" rtlCol="0">
            <a:spAutoFit/>
          </a:bodyPr>
          <a:lstStyle/>
          <a:p>
            <a:r>
              <a:rPr lang="en-US" sz="1200" dirty="0"/>
              <a:t>Legend</a:t>
            </a:r>
          </a:p>
        </p:txBody>
      </p:sp>
      <p:sp>
        <p:nvSpPr>
          <p:cNvPr id="22" name="Decision 21">
            <a:extLst>
              <a:ext uri="{FF2B5EF4-FFF2-40B4-BE49-F238E27FC236}">
                <a16:creationId xmlns:a16="http://schemas.microsoft.com/office/drawing/2014/main" id="{7FB3FB34-47D7-E54A-B0A4-5E19E1A24210}"/>
              </a:ext>
            </a:extLst>
          </p:cNvPr>
          <p:cNvSpPr/>
          <p:nvPr/>
        </p:nvSpPr>
        <p:spPr>
          <a:xfrm>
            <a:off x="1713524" y="4579591"/>
            <a:ext cx="169115" cy="168672"/>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ecision 22">
            <a:extLst>
              <a:ext uri="{FF2B5EF4-FFF2-40B4-BE49-F238E27FC236}">
                <a16:creationId xmlns:a16="http://schemas.microsoft.com/office/drawing/2014/main" id="{BBCF51FB-52BB-6C49-A997-9B9480F7CB34}"/>
              </a:ext>
            </a:extLst>
          </p:cNvPr>
          <p:cNvSpPr/>
          <p:nvPr/>
        </p:nvSpPr>
        <p:spPr>
          <a:xfrm>
            <a:off x="1933857" y="5683574"/>
            <a:ext cx="169115" cy="168672"/>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17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a:extLst>
              <a:ext uri="{FF2B5EF4-FFF2-40B4-BE49-F238E27FC236}">
                <a16:creationId xmlns:a16="http://schemas.microsoft.com/office/drawing/2014/main" id="{C89508F0-6A37-7247-AEFB-9A6A07C713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7265"/>
          <a:stretch/>
        </p:blipFill>
        <p:spPr>
          <a:xfrm>
            <a:off x="430258" y="2791428"/>
            <a:ext cx="8283481" cy="2999965"/>
          </a:xfrm>
        </p:spPr>
      </p:pic>
      <p:sp>
        <p:nvSpPr>
          <p:cNvPr id="2" name="Title 1">
            <a:extLst>
              <a:ext uri="{FF2B5EF4-FFF2-40B4-BE49-F238E27FC236}">
                <a16:creationId xmlns:a16="http://schemas.microsoft.com/office/drawing/2014/main" id="{9B750655-D5F6-0A45-A1B7-27CA9C7A2D99}"/>
              </a:ext>
            </a:extLst>
          </p:cNvPr>
          <p:cNvSpPr>
            <a:spLocks noGrp="1"/>
          </p:cNvSpPr>
          <p:nvPr>
            <p:ph type="title"/>
          </p:nvPr>
        </p:nvSpPr>
        <p:spPr/>
        <p:txBody>
          <a:bodyPr/>
          <a:lstStyle/>
          <a:p>
            <a:r>
              <a:rPr lang="en-US" dirty="0"/>
              <a:t>Background</a:t>
            </a:r>
          </a:p>
        </p:txBody>
      </p:sp>
      <p:sp>
        <p:nvSpPr>
          <p:cNvPr id="8" name="Content Placeholder 2">
            <a:extLst>
              <a:ext uri="{FF2B5EF4-FFF2-40B4-BE49-F238E27FC236}">
                <a16:creationId xmlns:a16="http://schemas.microsoft.com/office/drawing/2014/main" id="{79F04785-3293-874C-8C73-835DCD32C9FF}"/>
              </a:ext>
            </a:extLst>
          </p:cNvPr>
          <p:cNvSpPr txBox="1">
            <a:spLocks/>
          </p:cNvSpPr>
          <p:nvPr/>
        </p:nvSpPr>
        <p:spPr>
          <a:xfrm>
            <a:off x="628649" y="1027907"/>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a:p>
            <a:r>
              <a:rPr lang="en-US" dirty="0"/>
              <a:t>Regional climate comparison of various glaciolacustrine sediment study sites</a:t>
            </a:r>
          </a:p>
        </p:txBody>
      </p:sp>
      <p:sp>
        <p:nvSpPr>
          <p:cNvPr id="35" name="TextBox 34">
            <a:extLst>
              <a:ext uri="{FF2B5EF4-FFF2-40B4-BE49-F238E27FC236}">
                <a16:creationId xmlns:a16="http://schemas.microsoft.com/office/drawing/2014/main" id="{3953191D-6548-4643-AC31-835303E37B47}"/>
              </a:ext>
            </a:extLst>
          </p:cNvPr>
          <p:cNvSpPr txBox="1"/>
          <p:nvPr/>
        </p:nvSpPr>
        <p:spPr>
          <a:xfrm>
            <a:off x="628649" y="5807434"/>
            <a:ext cx="1263487" cy="246221"/>
          </a:xfrm>
          <a:prstGeom prst="rect">
            <a:avLst/>
          </a:prstGeom>
          <a:noFill/>
        </p:spPr>
        <p:txBody>
          <a:bodyPr wrap="none" rtlCol="0">
            <a:spAutoFit/>
          </a:bodyPr>
          <a:lstStyle/>
          <a:p>
            <a:r>
              <a:rPr lang="en-US" sz="1000" dirty="0"/>
              <a:t>(Hodder et al., 2006)</a:t>
            </a:r>
          </a:p>
        </p:txBody>
      </p:sp>
      <p:sp>
        <p:nvSpPr>
          <p:cNvPr id="5" name="TextBox 4">
            <a:extLst>
              <a:ext uri="{FF2B5EF4-FFF2-40B4-BE49-F238E27FC236}">
                <a16:creationId xmlns:a16="http://schemas.microsoft.com/office/drawing/2014/main" id="{8E968E78-28BB-1D45-80F7-27E8C4EDAC12}"/>
              </a:ext>
            </a:extLst>
          </p:cNvPr>
          <p:cNvSpPr txBox="1"/>
          <p:nvPr/>
        </p:nvSpPr>
        <p:spPr>
          <a:xfrm>
            <a:off x="6482288" y="2897296"/>
            <a:ext cx="762260" cy="276999"/>
          </a:xfrm>
          <a:prstGeom prst="rect">
            <a:avLst/>
          </a:prstGeom>
          <a:noFill/>
        </p:spPr>
        <p:txBody>
          <a:bodyPr wrap="none" rtlCol="0">
            <a:spAutoFit/>
          </a:bodyPr>
          <a:lstStyle/>
          <a:p>
            <a:r>
              <a:rPr lang="en-US" sz="1200" b="1" dirty="0">
                <a:solidFill>
                  <a:schemeClr val="tx1">
                    <a:lumMod val="65000"/>
                    <a:lumOff val="35000"/>
                  </a:schemeClr>
                </a:solidFill>
              </a:rPr>
              <a:t>(Rockies)</a:t>
            </a:r>
          </a:p>
        </p:txBody>
      </p:sp>
      <p:pic>
        <p:nvPicPr>
          <p:cNvPr id="3" name="Picture 2">
            <a:extLst>
              <a:ext uri="{FF2B5EF4-FFF2-40B4-BE49-F238E27FC236}">
                <a16:creationId xmlns:a16="http://schemas.microsoft.com/office/drawing/2014/main" id="{61F004E6-C601-D44B-97E3-9ECB72E86A31}"/>
              </a:ext>
            </a:extLst>
          </p:cNvPr>
          <p:cNvPicPr>
            <a:picLocks noChangeAspect="1"/>
          </p:cNvPicPr>
          <p:nvPr/>
        </p:nvPicPr>
        <p:blipFill rotWithShape="1">
          <a:blip r:embed="rId4"/>
          <a:srcRect b="32227"/>
          <a:stretch/>
        </p:blipFill>
        <p:spPr>
          <a:xfrm>
            <a:off x="6671239" y="297087"/>
            <a:ext cx="2042500" cy="1988718"/>
          </a:xfrm>
          <a:prstGeom prst="rect">
            <a:avLst/>
          </a:prstGeom>
        </p:spPr>
      </p:pic>
      <p:sp>
        <p:nvSpPr>
          <p:cNvPr id="4" name="TextBox 3">
            <a:extLst>
              <a:ext uri="{FF2B5EF4-FFF2-40B4-BE49-F238E27FC236}">
                <a16:creationId xmlns:a16="http://schemas.microsoft.com/office/drawing/2014/main" id="{FE5E5E62-CD01-AD40-B175-17D98A2614B5}"/>
              </a:ext>
            </a:extLst>
          </p:cNvPr>
          <p:cNvSpPr txBox="1"/>
          <p:nvPr/>
        </p:nvSpPr>
        <p:spPr>
          <a:xfrm>
            <a:off x="6671239" y="2253145"/>
            <a:ext cx="1314784" cy="246221"/>
          </a:xfrm>
          <a:prstGeom prst="rect">
            <a:avLst/>
          </a:prstGeom>
          <a:noFill/>
        </p:spPr>
        <p:txBody>
          <a:bodyPr wrap="none" rtlCol="0">
            <a:spAutoFit/>
          </a:bodyPr>
          <a:lstStyle/>
          <a:p>
            <a:r>
              <a:rPr lang="en-CA" sz="1000" dirty="0"/>
              <a:t>(Doughty et al., 1997)</a:t>
            </a:r>
            <a:endParaRPr lang="en-US" sz="1000" dirty="0"/>
          </a:p>
        </p:txBody>
      </p:sp>
    </p:spTree>
    <p:extLst>
      <p:ext uri="{BB962C8B-B14F-4D97-AF65-F5344CB8AC3E}">
        <p14:creationId xmlns:p14="http://schemas.microsoft.com/office/powerpoint/2010/main" val="11135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B19C-2C99-E94C-9F39-FB816A0C3A44}"/>
              </a:ext>
            </a:extLst>
          </p:cNvPr>
          <p:cNvSpPr>
            <a:spLocks noGrp="1"/>
          </p:cNvSpPr>
          <p:nvPr>
            <p:ph type="title"/>
          </p:nvPr>
        </p:nvSpPr>
        <p:spPr/>
        <p:txBody>
          <a:bodyPr/>
          <a:lstStyle/>
          <a:p>
            <a:pPr algn="ctr"/>
            <a:r>
              <a:rPr lang="en-US" dirty="0"/>
              <a:t>Thank you for your time!</a:t>
            </a:r>
          </a:p>
        </p:txBody>
      </p:sp>
      <p:pic>
        <p:nvPicPr>
          <p:cNvPr id="5" name="Picture 4">
            <a:extLst>
              <a:ext uri="{FF2B5EF4-FFF2-40B4-BE49-F238E27FC236}">
                <a16:creationId xmlns:a16="http://schemas.microsoft.com/office/drawing/2014/main" id="{1F8B2367-B54A-504E-BF05-4116049143C8}"/>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006650" y="1690689"/>
            <a:ext cx="7381711" cy="4917976"/>
          </a:xfrm>
          <a:prstGeom prst="rect">
            <a:avLst/>
          </a:prstGeom>
        </p:spPr>
      </p:pic>
    </p:spTree>
    <p:extLst>
      <p:ext uri="{BB962C8B-B14F-4D97-AF65-F5344CB8AC3E}">
        <p14:creationId xmlns:p14="http://schemas.microsoft.com/office/powerpoint/2010/main" val="163386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FFA7-11EE-934E-91E5-55FC917358B5}"/>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281B3048-8CC8-7445-854F-067456C73520}"/>
              </a:ext>
            </a:extLst>
          </p:cNvPr>
          <p:cNvSpPr>
            <a:spLocks noGrp="1"/>
          </p:cNvSpPr>
          <p:nvPr>
            <p:ph idx="1"/>
          </p:nvPr>
        </p:nvSpPr>
        <p:spPr>
          <a:xfrm>
            <a:off x="628650" y="1482872"/>
            <a:ext cx="7886700" cy="4351338"/>
          </a:xfrm>
        </p:spPr>
        <p:txBody>
          <a:bodyPr>
            <a:normAutofit/>
          </a:bodyPr>
          <a:lstStyle/>
          <a:p>
            <a:r>
              <a:rPr lang="en-US" sz="2500" dirty="0"/>
              <a:t>Funding provided by the University of Toronto.</a:t>
            </a:r>
          </a:p>
          <a:p>
            <a:r>
              <a:rPr lang="en-US" sz="2500" dirty="0"/>
              <a:t>Lab assistance by Anna </a:t>
            </a:r>
            <a:r>
              <a:rPr lang="en-US" sz="2500" dirty="0" err="1"/>
              <a:t>Soleski</a:t>
            </a:r>
            <a:r>
              <a:rPr lang="en-US" sz="2500" dirty="0"/>
              <a:t>, Selina Amaral, Mike Gorton, George </a:t>
            </a:r>
            <a:r>
              <a:rPr lang="en-US" sz="2500" dirty="0" err="1"/>
              <a:t>Kretschmann</a:t>
            </a:r>
            <a:r>
              <a:rPr lang="en-US" sz="2500" dirty="0"/>
              <a:t>, and </a:t>
            </a:r>
            <a:r>
              <a:rPr lang="en-US" sz="2500" dirty="0" err="1"/>
              <a:t>Yanan</a:t>
            </a:r>
            <a:r>
              <a:rPr lang="en-US" sz="2500" dirty="0"/>
              <a:t> Liu at the University of Toronto.</a:t>
            </a:r>
          </a:p>
          <a:p>
            <a:endParaRPr lang="en-US" sz="2500" dirty="0"/>
          </a:p>
          <a:p>
            <a:pPr marL="0" indent="0">
              <a:buNone/>
            </a:pPr>
            <a:endParaRPr lang="en-US" dirty="0"/>
          </a:p>
          <a:p>
            <a:r>
              <a:rPr lang="en-US" sz="2500" dirty="0"/>
              <a:t>Field support provided by Michael Allchin, Laszlo </a:t>
            </a:r>
            <a:r>
              <a:rPr lang="en-US" sz="2500" dirty="0" err="1"/>
              <a:t>Enyedy</a:t>
            </a:r>
            <a:r>
              <a:rPr lang="en-US" sz="2500" dirty="0"/>
              <a:t>, and Caitlin Langford at University of Northern British Columbia via the </a:t>
            </a:r>
            <a:r>
              <a:rPr lang="en-US" sz="2500" dirty="0" err="1"/>
              <a:t>Quesnel</a:t>
            </a:r>
            <a:r>
              <a:rPr lang="en-US" sz="2500" dirty="0"/>
              <a:t> River Research Centre.</a:t>
            </a:r>
          </a:p>
          <a:p>
            <a:pPr marL="0" indent="0">
              <a:buNone/>
            </a:pPr>
            <a:endParaRPr lang="en-US" sz="2000" dirty="0"/>
          </a:p>
          <a:p>
            <a:endParaRPr lang="en-US" sz="2000" dirty="0"/>
          </a:p>
          <a:p>
            <a:endParaRPr lang="en-US" sz="2000"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BD6715E-9A2B-5F42-A2BC-3AE3EE068583}"/>
              </a:ext>
            </a:extLst>
          </p:cNvPr>
          <p:cNvPicPr>
            <a:picLocks noChangeAspect="1"/>
          </p:cNvPicPr>
          <p:nvPr/>
        </p:nvPicPr>
        <p:blipFill>
          <a:blip r:embed="rId2"/>
          <a:stretch>
            <a:fillRect/>
          </a:stretch>
        </p:blipFill>
        <p:spPr>
          <a:xfrm>
            <a:off x="5993549" y="5270327"/>
            <a:ext cx="2209779" cy="1473186"/>
          </a:xfrm>
          <a:prstGeom prst="rect">
            <a:avLst/>
          </a:prstGeom>
        </p:spPr>
      </p:pic>
      <p:pic>
        <p:nvPicPr>
          <p:cNvPr id="6" name="Picture 5">
            <a:extLst>
              <a:ext uri="{FF2B5EF4-FFF2-40B4-BE49-F238E27FC236}">
                <a16:creationId xmlns:a16="http://schemas.microsoft.com/office/drawing/2014/main" id="{07E1B314-9CF9-4945-AC03-85E974775FE7}"/>
              </a:ext>
            </a:extLst>
          </p:cNvPr>
          <p:cNvPicPr>
            <a:picLocks noChangeAspect="1"/>
          </p:cNvPicPr>
          <p:nvPr/>
        </p:nvPicPr>
        <p:blipFill>
          <a:blip r:embed="rId3"/>
          <a:stretch>
            <a:fillRect/>
          </a:stretch>
        </p:blipFill>
        <p:spPr>
          <a:xfrm>
            <a:off x="2782464" y="2981002"/>
            <a:ext cx="3178910" cy="1140525"/>
          </a:xfrm>
          <a:prstGeom prst="rect">
            <a:avLst/>
          </a:prstGeom>
        </p:spPr>
      </p:pic>
      <p:pic>
        <p:nvPicPr>
          <p:cNvPr id="7" name="Picture 6">
            <a:extLst>
              <a:ext uri="{FF2B5EF4-FFF2-40B4-BE49-F238E27FC236}">
                <a16:creationId xmlns:a16="http://schemas.microsoft.com/office/drawing/2014/main" id="{DE0263B4-C1F3-F044-A714-7EF40BA15191}"/>
              </a:ext>
            </a:extLst>
          </p:cNvPr>
          <p:cNvPicPr>
            <a:picLocks noChangeAspect="1"/>
          </p:cNvPicPr>
          <p:nvPr/>
        </p:nvPicPr>
        <p:blipFill>
          <a:blip r:embed="rId4"/>
          <a:stretch>
            <a:fillRect/>
          </a:stretch>
        </p:blipFill>
        <p:spPr>
          <a:xfrm>
            <a:off x="925188" y="5411841"/>
            <a:ext cx="2385912" cy="1331672"/>
          </a:xfrm>
          <a:prstGeom prst="rect">
            <a:avLst/>
          </a:prstGeom>
        </p:spPr>
      </p:pic>
    </p:spTree>
    <p:extLst>
      <p:ext uri="{BB962C8B-B14F-4D97-AF65-F5344CB8AC3E}">
        <p14:creationId xmlns:p14="http://schemas.microsoft.com/office/powerpoint/2010/main" val="390556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a:extLst>
              <a:ext uri="{FF2B5EF4-FFF2-40B4-BE49-F238E27FC236}">
                <a16:creationId xmlns:a16="http://schemas.microsoft.com/office/drawing/2014/main" id="{C89508F0-6A37-7247-AEFB-9A6A07C713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7265"/>
          <a:stretch/>
        </p:blipFill>
        <p:spPr>
          <a:xfrm>
            <a:off x="430258" y="2791428"/>
            <a:ext cx="8283481" cy="2999965"/>
          </a:xfrm>
        </p:spPr>
      </p:pic>
      <p:sp>
        <p:nvSpPr>
          <p:cNvPr id="2" name="Title 1">
            <a:extLst>
              <a:ext uri="{FF2B5EF4-FFF2-40B4-BE49-F238E27FC236}">
                <a16:creationId xmlns:a16="http://schemas.microsoft.com/office/drawing/2014/main" id="{9B750655-D5F6-0A45-A1B7-27CA9C7A2D99}"/>
              </a:ext>
            </a:extLst>
          </p:cNvPr>
          <p:cNvSpPr>
            <a:spLocks noGrp="1"/>
          </p:cNvSpPr>
          <p:nvPr>
            <p:ph type="title"/>
          </p:nvPr>
        </p:nvSpPr>
        <p:spPr/>
        <p:txBody>
          <a:bodyPr/>
          <a:lstStyle/>
          <a:p>
            <a:r>
              <a:rPr lang="en-US" dirty="0"/>
              <a:t>Background</a:t>
            </a:r>
          </a:p>
        </p:txBody>
      </p:sp>
      <p:sp>
        <p:nvSpPr>
          <p:cNvPr id="8" name="Content Placeholder 2">
            <a:extLst>
              <a:ext uri="{FF2B5EF4-FFF2-40B4-BE49-F238E27FC236}">
                <a16:creationId xmlns:a16="http://schemas.microsoft.com/office/drawing/2014/main" id="{79F04785-3293-874C-8C73-835DCD32C9FF}"/>
              </a:ext>
            </a:extLst>
          </p:cNvPr>
          <p:cNvSpPr txBox="1">
            <a:spLocks/>
          </p:cNvSpPr>
          <p:nvPr/>
        </p:nvSpPr>
        <p:spPr>
          <a:xfrm>
            <a:off x="628649" y="1027907"/>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a:p>
            <a:r>
              <a:rPr lang="en-US" dirty="0"/>
              <a:t>Regional climate comparison of various glaciolacustrine sediment study sites</a:t>
            </a:r>
          </a:p>
        </p:txBody>
      </p:sp>
      <p:sp>
        <p:nvSpPr>
          <p:cNvPr id="35" name="TextBox 34">
            <a:extLst>
              <a:ext uri="{FF2B5EF4-FFF2-40B4-BE49-F238E27FC236}">
                <a16:creationId xmlns:a16="http://schemas.microsoft.com/office/drawing/2014/main" id="{3953191D-6548-4643-AC31-835303E37B47}"/>
              </a:ext>
            </a:extLst>
          </p:cNvPr>
          <p:cNvSpPr txBox="1"/>
          <p:nvPr/>
        </p:nvSpPr>
        <p:spPr>
          <a:xfrm>
            <a:off x="628649" y="5807434"/>
            <a:ext cx="1263487" cy="246221"/>
          </a:xfrm>
          <a:prstGeom prst="rect">
            <a:avLst/>
          </a:prstGeom>
          <a:noFill/>
        </p:spPr>
        <p:txBody>
          <a:bodyPr wrap="none" rtlCol="0">
            <a:spAutoFit/>
          </a:bodyPr>
          <a:lstStyle/>
          <a:p>
            <a:r>
              <a:rPr lang="en-US" sz="1000" dirty="0"/>
              <a:t>(Hodder et al., 2006)</a:t>
            </a:r>
          </a:p>
        </p:txBody>
      </p:sp>
      <p:sp>
        <p:nvSpPr>
          <p:cNvPr id="5" name="TextBox 4">
            <a:extLst>
              <a:ext uri="{FF2B5EF4-FFF2-40B4-BE49-F238E27FC236}">
                <a16:creationId xmlns:a16="http://schemas.microsoft.com/office/drawing/2014/main" id="{8E968E78-28BB-1D45-80F7-27E8C4EDAC12}"/>
              </a:ext>
            </a:extLst>
          </p:cNvPr>
          <p:cNvSpPr txBox="1"/>
          <p:nvPr/>
        </p:nvSpPr>
        <p:spPr>
          <a:xfrm>
            <a:off x="6482288" y="2897296"/>
            <a:ext cx="762260" cy="276999"/>
          </a:xfrm>
          <a:prstGeom prst="rect">
            <a:avLst/>
          </a:prstGeom>
          <a:noFill/>
        </p:spPr>
        <p:txBody>
          <a:bodyPr wrap="none" rtlCol="0">
            <a:spAutoFit/>
          </a:bodyPr>
          <a:lstStyle/>
          <a:p>
            <a:r>
              <a:rPr lang="en-US" sz="1200" b="1" dirty="0">
                <a:solidFill>
                  <a:schemeClr val="tx1">
                    <a:lumMod val="65000"/>
                    <a:lumOff val="35000"/>
                  </a:schemeClr>
                </a:solidFill>
              </a:rPr>
              <a:t>(Rockies)</a:t>
            </a:r>
          </a:p>
        </p:txBody>
      </p:sp>
      <p:pic>
        <p:nvPicPr>
          <p:cNvPr id="3" name="Picture 2">
            <a:extLst>
              <a:ext uri="{FF2B5EF4-FFF2-40B4-BE49-F238E27FC236}">
                <a16:creationId xmlns:a16="http://schemas.microsoft.com/office/drawing/2014/main" id="{61F004E6-C601-D44B-97E3-9ECB72E86A31}"/>
              </a:ext>
            </a:extLst>
          </p:cNvPr>
          <p:cNvPicPr>
            <a:picLocks noChangeAspect="1"/>
          </p:cNvPicPr>
          <p:nvPr/>
        </p:nvPicPr>
        <p:blipFill rotWithShape="1">
          <a:blip r:embed="rId4"/>
          <a:srcRect b="32227"/>
          <a:stretch/>
        </p:blipFill>
        <p:spPr>
          <a:xfrm>
            <a:off x="6671239" y="297087"/>
            <a:ext cx="2042500" cy="1988718"/>
          </a:xfrm>
          <a:prstGeom prst="rect">
            <a:avLst/>
          </a:prstGeom>
        </p:spPr>
      </p:pic>
      <p:sp>
        <p:nvSpPr>
          <p:cNvPr id="4" name="TextBox 3">
            <a:extLst>
              <a:ext uri="{FF2B5EF4-FFF2-40B4-BE49-F238E27FC236}">
                <a16:creationId xmlns:a16="http://schemas.microsoft.com/office/drawing/2014/main" id="{FE5E5E62-CD01-AD40-B175-17D98A2614B5}"/>
              </a:ext>
            </a:extLst>
          </p:cNvPr>
          <p:cNvSpPr txBox="1"/>
          <p:nvPr/>
        </p:nvSpPr>
        <p:spPr>
          <a:xfrm>
            <a:off x="6671239" y="2253145"/>
            <a:ext cx="1314784" cy="246221"/>
          </a:xfrm>
          <a:prstGeom prst="rect">
            <a:avLst/>
          </a:prstGeom>
          <a:noFill/>
        </p:spPr>
        <p:txBody>
          <a:bodyPr wrap="none" rtlCol="0">
            <a:spAutoFit/>
          </a:bodyPr>
          <a:lstStyle/>
          <a:p>
            <a:r>
              <a:rPr lang="en-CA" sz="1000" dirty="0"/>
              <a:t>(Doughty et al., 1997)</a:t>
            </a:r>
            <a:endParaRPr lang="en-US" sz="1000" dirty="0"/>
          </a:p>
        </p:txBody>
      </p:sp>
      <p:sp>
        <p:nvSpPr>
          <p:cNvPr id="6" name="Rectangle 5">
            <a:extLst>
              <a:ext uri="{FF2B5EF4-FFF2-40B4-BE49-F238E27FC236}">
                <a16:creationId xmlns:a16="http://schemas.microsoft.com/office/drawing/2014/main" id="{AE3838E6-26F2-ED46-BE9C-83188B744328}"/>
              </a:ext>
            </a:extLst>
          </p:cNvPr>
          <p:cNvSpPr/>
          <p:nvPr/>
        </p:nvSpPr>
        <p:spPr>
          <a:xfrm>
            <a:off x="2228850" y="2857133"/>
            <a:ext cx="1600200" cy="29062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286B6A-1983-0042-B7A5-D16165FF482E}"/>
              </a:ext>
            </a:extLst>
          </p:cNvPr>
          <p:cNvSpPr/>
          <p:nvPr/>
        </p:nvSpPr>
        <p:spPr>
          <a:xfrm>
            <a:off x="5671662" y="2857132"/>
            <a:ext cx="1600200" cy="29062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95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a:extLst>
              <a:ext uri="{FF2B5EF4-FFF2-40B4-BE49-F238E27FC236}">
                <a16:creationId xmlns:a16="http://schemas.microsoft.com/office/drawing/2014/main" id="{C89508F0-6A37-7247-AEFB-9A6A07C713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7265"/>
          <a:stretch/>
        </p:blipFill>
        <p:spPr>
          <a:xfrm>
            <a:off x="430258" y="2791428"/>
            <a:ext cx="8283481" cy="2999965"/>
          </a:xfrm>
        </p:spPr>
      </p:pic>
      <p:sp>
        <p:nvSpPr>
          <p:cNvPr id="2" name="Title 1">
            <a:extLst>
              <a:ext uri="{FF2B5EF4-FFF2-40B4-BE49-F238E27FC236}">
                <a16:creationId xmlns:a16="http://schemas.microsoft.com/office/drawing/2014/main" id="{9B750655-D5F6-0A45-A1B7-27CA9C7A2D99}"/>
              </a:ext>
            </a:extLst>
          </p:cNvPr>
          <p:cNvSpPr>
            <a:spLocks noGrp="1"/>
          </p:cNvSpPr>
          <p:nvPr>
            <p:ph type="title"/>
          </p:nvPr>
        </p:nvSpPr>
        <p:spPr/>
        <p:txBody>
          <a:bodyPr/>
          <a:lstStyle/>
          <a:p>
            <a:r>
              <a:rPr lang="en-US" dirty="0"/>
              <a:t>Background</a:t>
            </a:r>
          </a:p>
        </p:txBody>
      </p:sp>
      <p:sp>
        <p:nvSpPr>
          <p:cNvPr id="8" name="Content Placeholder 2">
            <a:extLst>
              <a:ext uri="{FF2B5EF4-FFF2-40B4-BE49-F238E27FC236}">
                <a16:creationId xmlns:a16="http://schemas.microsoft.com/office/drawing/2014/main" id="{79F04785-3293-874C-8C73-835DCD32C9FF}"/>
              </a:ext>
            </a:extLst>
          </p:cNvPr>
          <p:cNvSpPr txBox="1">
            <a:spLocks/>
          </p:cNvSpPr>
          <p:nvPr/>
        </p:nvSpPr>
        <p:spPr>
          <a:xfrm>
            <a:off x="628649" y="1027907"/>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a:p>
            <a:r>
              <a:rPr lang="en-US" dirty="0"/>
              <a:t>Regional climate comparison of various glaciolacustrine sediment study sites</a:t>
            </a:r>
          </a:p>
        </p:txBody>
      </p:sp>
      <p:sp>
        <p:nvSpPr>
          <p:cNvPr id="35" name="TextBox 34">
            <a:extLst>
              <a:ext uri="{FF2B5EF4-FFF2-40B4-BE49-F238E27FC236}">
                <a16:creationId xmlns:a16="http://schemas.microsoft.com/office/drawing/2014/main" id="{3953191D-6548-4643-AC31-835303E37B47}"/>
              </a:ext>
            </a:extLst>
          </p:cNvPr>
          <p:cNvSpPr txBox="1"/>
          <p:nvPr/>
        </p:nvSpPr>
        <p:spPr>
          <a:xfrm>
            <a:off x="628649" y="5807434"/>
            <a:ext cx="1263487" cy="246221"/>
          </a:xfrm>
          <a:prstGeom prst="rect">
            <a:avLst/>
          </a:prstGeom>
          <a:noFill/>
        </p:spPr>
        <p:txBody>
          <a:bodyPr wrap="none" rtlCol="0">
            <a:spAutoFit/>
          </a:bodyPr>
          <a:lstStyle/>
          <a:p>
            <a:r>
              <a:rPr lang="en-US" sz="1000" dirty="0"/>
              <a:t>(Hodder et al., 2006)</a:t>
            </a:r>
          </a:p>
        </p:txBody>
      </p:sp>
      <p:sp>
        <p:nvSpPr>
          <p:cNvPr id="5" name="TextBox 4">
            <a:extLst>
              <a:ext uri="{FF2B5EF4-FFF2-40B4-BE49-F238E27FC236}">
                <a16:creationId xmlns:a16="http://schemas.microsoft.com/office/drawing/2014/main" id="{8E968E78-28BB-1D45-80F7-27E8C4EDAC12}"/>
              </a:ext>
            </a:extLst>
          </p:cNvPr>
          <p:cNvSpPr txBox="1"/>
          <p:nvPr/>
        </p:nvSpPr>
        <p:spPr>
          <a:xfrm>
            <a:off x="6482288" y="2897296"/>
            <a:ext cx="762260" cy="276999"/>
          </a:xfrm>
          <a:prstGeom prst="rect">
            <a:avLst/>
          </a:prstGeom>
          <a:noFill/>
        </p:spPr>
        <p:txBody>
          <a:bodyPr wrap="none" rtlCol="0">
            <a:spAutoFit/>
          </a:bodyPr>
          <a:lstStyle/>
          <a:p>
            <a:r>
              <a:rPr lang="en-US" sz="1200" b="1" dirty="0">
                <a:solidFill>
                  <a:schemeClr val="tx1">
                    <a:lumMod val="65000"/>
                    <a:lumOff val="35000"/>
                  </a:schemeClr>
                </a:solidFill>
              </a:rPr>
              <a:t>(Rockies)</a:t>
            </a:r>
          </a:p>
        </p:txBody>
      </p:sp>
      <p:pic>
        <p:nvPicPr>
          <p:cNvPr id="3" name="Picture 2">
            <a:extLst>
              <a:ext uri="{FF2B5EF4-FFF2-40B4-BE49-F238E27FC236}">
                <a16:creationId xmlns:a16="http://schemas.microsoft.com/office/drawing/2014/main" id="{61F004E6-C601-D44B-97E3-9ECB72E86A31}"/>
              </a:ext>
            </a:extLst>
          </p:cNvPr>
          <p:cNvPicPr>
            <a:picLocks noChangeAspect="1"/>
          </p:cNvPicPr>
          <p:nvPr/>
        </p:nvPicPr>
        <p:blipFill rotWithShape="1">
          <a:blip r:embed="rId4"/>
          <a:srcRect b="32227"/>
          <a:stretch/>
        </p:blipFill>
        <p:spPr>
          <a:xfrm>
            <a:off x="6671239" y="297087"/>
            <a:ext cx="2042500" cy="1988718"/>
          </a:xfrm>
          <a:prstGeom prst="rect">
            <a:avLst/>
          </a:prstGeom>
        </p:spPr>
      </p:pic>
      <p:sp>
        <p:nvSpPr>
          <p:cNvPr id="4" name="TextBox 3">
            <a:extLst>
              <a:ext uri="{FF2B5EF4-FFF2-40B4-BE49-F238E27FC236}">
                <a16:creationId xmlns:a16="http://schemas.microsoft.com/office/drawing/2014/main" id="{FE5E5E62-CD01-AD40-B175-17D98A2614B5}"/>
              </a:ext>
            </a:extLst>
          </p:cNvPr>
          <p:cNvSpPr txBox="1"/>
          <p:nvPr/>
        </p:nvSpPr>
        <p:spPr>
          <a:xfrm>
            <a:off x="6671239" y="2253145"/>
            <a:ext cx="1314784" cy="246221"/>
          </a:xfrm>
          <a:prstGeom prst="rect">
            <a:avLst/>
          </a:prstGeom>
          <a:noFill/>
        </p:spPr>
        <p:txBody>
          <a:bodyPr wrap="none" rtlCol="0">
            <a:spAutoFit/>
          </a:bodyPr>
          <a:lstStyle/>
          <a:p>
            <a:r>
              <a:rPr lang="en-CA" sz="1000" dirty="0"/>
              <a:t>(Doughty et al., 1997)</a:t>
            </a:r>
            <a:endParaRPr lang="en-US" sz="1000" dirty="0"/>
          </a:p>
        </p:txBody>
      </p:sp>
      <p:sp>
        <p:nvSpPr>
          <p:cNvPr id="6" name="Rectangle 5">
            <a:extLst>
              <a:ext uri="{FF2B5EF4-FFF2-40B4-BE49-F238E27FC236}">
                <a16:creationId xmlns:a16="http://schemas.microsoft.com/office/drawing/2014/main" id="{AE3838E6-26F2-ED46-BE9C-83188B744328}"/>
              </a:ext>
            </a:extLst>
          </p:cNvPr>
          <p:cNvSpPr/>
          <p:nvPr/>
        </p:nvSpPr>
        <p:spPr>
          <a:xfrm>
            <a:off x="3884239" y="2846309"/>
            <a:ext cx="1600200" cy="29062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395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1C8-EFD5-944F-8B68-329531B79A76}"/>
              </a:ext>
            </a:extLst>
          </p:cNvPr>
          <p:cNvSpPr>
            <a:spLocks noGrp="1"/>
          </p:cNvSpPr>
          <p:nvPr>
            <p:ph type="title"/>
          </p:nvPr>
        </p:nvSpPr>
        <p:spPr>
          <a:xfrm>
            <a:off x="628650" y="882199"/>
            <a:ext cx="7886700" cy="1325563"/>
          </a:xfrm>
        </p:spPr>
        <p:txBody>
          <a:bodyPr>
            <a:noAutofit/>
          </a:bodyPr>
          <a:lstStyle/>
          <a:p>
            <a:r>
              <a:rPr lang="en-US" sz="2800" dirty="0">
                <a:latin typeface="+mn-lt"/>
              </a:rPr>
              <a:t>Purpose: To determine if the distal glacier-fed sediment record from Cariboo Lake provides a proxy of past geomorphic and hydroclimatic change </a:t>
            </a:r>
            <a:br>
              <a:rPr lang="en-US" sz="2800" dirty="0"/>
            </a:br>
            <a:br>
              <a:rPr lang="en-US" sz="2800" dirty="0"/>
            </a:br>
            <a:endParaRPr lang="en-US" sz="2800" dirty="0"/>
          </a:p>
        </p:txBody>
      </p:sp>
      <p:sp>
        <p:nvSpPr>
          <p:cNvPr id="3" name="Content Placeholder 2">
            <a:extLst>
              <a:ext uri="{FF2B5EF4-FFF2-40B4-BE49-F238E27FC236}">
                <a16:creationId xmlns:a16="http://schemas.microsoft.com/office/drawing/2014/main" id="{75A7D163-66C1-1049-BA97-636704F8DA0D}"/>
              </a:ext>
            </a:extLst>
          </p:cNvPr>
          <p:cNvSpPr>
            <a:spLocks noGrp="1"/>
          </p:cNvSpPr>
          <p:nvPr>
            <p:ph idx="1"/>
          </p:nvPr>
        </p:nvSpPr>
        <p:spPr>
          <a:xfrm>
            <a:off x="628650" y="1544980"/>
            <a:ext cx="7886700" cy="4351338"/>
          </a:xfrm>
        </p:spPr>
        <p:txBody>
          <a:bodyPr>
            <a:normAutofit/>
          </a:bodyPr>
          <a:lstStyle/>
          <a:p>
            <a:pPr marL="0" indent="0">
              <a:buNone/>
            </a:pPr>
            <a:endParaRPr lang="en-US" dirty="0"/>
          </a:p>
          <a:p>
            <a:pPr marL="0" indent="0">
              <a:buNone/>
            </a:pPr>
            <a:r>
              <a:rPr lang="en-US" dirty="0"/>
              <a:t>Objectives:</a:t>
            </a:r>
            <a:endParaRPr lang="en-US" sz="2500" dirty="0"/>
          </a:p>
          <a:p>
            <a:pPr marL="514350" indent="-514350">
              <a:buFont typeface="+mj-lt"/>
              <a:buAutoNum type="arabicPeriod"/>
            </a:pPr>
            <a:r>
              <a:rPr lang="en-US" sz="2500" dirty="0"/>
              <a:t>Determine the mechanisms that control the production, connection, and transport of sediment</a:t>
            </a:r>
          </a:p>
          <a:p>
            <a:pPr marL="514350" indent="-514350">
              <a:buFont typeface="+mj-lt"/>
              <a:buAutoNum type="arabicPeriod"/>
            </a:pPr>
            <a:r>
              <a:rPr lang="en-US" sz="2500" dirty="0"/>
              <a:t>Analyze the sediment record of Cariboo Lake and determine if it reflects changes in past watershed activity</a:t>
            </a:r>
          </a:p>
          <a:p>
            <a:pPr marL="514350" indent="-514350">
              <a:buFont typeface="+mj-lt"/>
              <a:buAutoNum type="arabicPeriod"/>
            </a:pPr>
            <a:r>
              <a:rPr lang="en-US" sz="2500" dirty="0"/>
              <a:t>Compare the Cariboo Lake sediment record to other regional climate proxies </a:t>
            </a:r>
          </a:p>
        </p:txBody>
      </p:sp>
    </p:spTree>
    <p:extLst>
      <p:ext uri="{BB962C8B-B14F-4D97-AF65-F5344CB8AC3E}">
        <p14:creationId xmlns:p14="http://schemas.microsoft.com/office/powerpoint/2010/main" val="241187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7E54-2DE3-EE40-BC53-BBD2B7789819}"/>
              </a:ext>
            </a:extLst>
          </p:cNvPr>
          <p:cNvSpPr>
            <a:spLocks noGrp="1"/>
          </p:cNvSpPr>
          <p:nvPr>
            <p:ph type="title"/>
          </p:nvPr>
        </p:nvSpPr>
        <p:spPr/>
        <p:txBody>
          <a:bodyPr/>
          <a:lstStyle/>
          <a:p>
            <a:r>
              <a:rPr lang="en-US" dirty="0"/>
              <a:t>Study Site</a:t>
            </a:r>
          </a:p>
        </p:txBody>
      </p:sp>
      <p:sp>
        <p:nvSpPr>
          <p:cNvPr id="6" name="TextBox 5">
            <a:extLst>
              <a:ext uri="{FF2B5EF4-FFF2-40B4-BE49-F238E27FC236}">
                <a16:creationId xmlns:a16="http://schemas.microsoft.com/office/drawing/2014/main" id="{382EB098-08A3-D348-BA24-4AD9BBEF551D}"/>
              </a:ext>
            </a:extLst>
          </p:cNvPr>
          <p:cNvSpPr txBox="1"/>
          <p:nvPr/>
        </p:nvSpPr>
        <p:spPr>
          <a:xfrm>
            <a:off x="148045" y="1275191"/>
            <a:ext cx="3519874" cy="415498"/>
          </a:xfrm>
          <a:prstGeom prst="rect">
            <a:avLst/>
          </a:prstGeom>
          <a:noFill/>
        </p:spPr>
        <p:txBody>
          <a:bodyPr wrap="none" rtlCol="0">
            <a:spAutoFit/>
          </a:bodyPr>
          <a:lstStyle/>
          <a:p>
            <a:r>
              <a:rPr lang="en-US" sz="2100" dirty="0"/>
              <a:t>Cariboo Lake, British Columbia</a:t>
            </a:r>
          </a:p>
        </p:txBody>
      </p:sp>
      <p:pic>
        <p:nvPicPr>
          <p:cNvPr id="7" name="Content Placeholder 4">
            <a:extLst>
              <a:ext uri="{FF2B5EF4-FFF2-40B4-BE49-F238E27FC236}">
                <a16:creationId xmlns:a16="http://schemas.microsoft.com/office/drawing/2014/main" id="{623CDC59-387F-F140-AA7E-E446742157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48524" y="365126"/>
            <a:ext cx="4652471" cy="6020845"/>
          </a:xfrm>
        </p:spPr>
      </p:pic>
      <p:pic>
        <p:nvPicPr>
          <p:cNvPr id="8" name="Content Placeholder 4">
            <a:extLst>
              <a:ext uri="{FF2B5EF4-FFF2-40B4-BE49-F238E27FC236}">
                <a16:creationId xmlns:a16="http://schemas.microsoft.com/office/drawing/2014/main" id="{8F08F85F-9D56-364E-B258-3C94959DA6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09" t="6297" r="8808" b="6749"/>
          <a:stretch/>
        </p:blipFill>
        <p:spPr>
          <a:xfrm>
            <a:off x="180071" y="1898072"/>
            <a:ext cx="3487848" cy="4729653"/>
          </a:xfrm>
          <a:prstGeom prst="rect">
            <a:avLst/>
          </a:prstGeom>
        </p:spPr>
      </p:pic>
    </p:spTree>
    <p:extLst>
      <p:ext uri="{BB962C8B-B14F-4D97-AF65-F5344CB8AC3E}">
        <p14:creationId xmlns:p14="http://schemas.microsoft.com/office/powerpoint/2010/main" val="3452215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B45EF87F-315A-3948-A633-4CB24D92AA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09" t="6297" r="8808" b="6749"/>
          <a:stretch/>
        </p:blipFill>
        <p:spPr>
          <a:xfrm>
            <a:off x="180071" y="1898072"/>
            <a:ext cx="3487848" cy="4729653"/>
          </a:xfrm>
          <a:prstGeom prst="rect">
            <a:avLst/>
          </a:prstGeom>
        </p:spPr>
      </p:pic>
      <p:sp>
        <p:nvSpPr>
          <p:cNvPr id="2" name="Title 1">
            <a:extLst>
              <a:ext uri="{FF2B5EF4-FFF2-40B4-BE49-F238E27FC236}">
                <a16:creationId xmlns:a16="http://schemas.microsoft.com/office/drawing/2014/main" id="{623D7E54-2DE3-EE40-BC53-BBD2B7789819}"/>
              </a:ext>
            </a:extLst>
          </p:cNvPr>
          <p:cNvSpPr>
            <a:spLocks noGrp="1"/>
          </p:cNvSpPr>
          <p:nvPr>
            <p:ph type="title"/>
          </p:nvPr>
        </p:nvSpPr>
        <p:spPr/>
        <p:txBody>
          <a:bodyPr/>
          <a:lstStyle/>
          <a:p>
            <a:r>
              <a:rPr lang="en-US" dirty="0"/>
              <a:t>Study Site</a:t>
            </a:r>
          </a:p>
        </p:txBody>
      </p:sp>
      <p:sp>
        <p:nvSpPr>
          <p:cNvPr id="6" name="TextBox 5">
            <a:extLst>
              <a:ext uri="{FF2B5EF4-FFF2-40B4-BE49-F238E27FC236}">
                <a16:creationId xmlns:a16="http://schemas.microsoft.com/office/drawing/2014/main" id="{382EB098-08A3-D348-BA24-4AD9BBEF551D}"/>
              </a:ext>
            </a:extLst>
          </p:cNvPr>
          <p:cNvSpPr txBox="1"/>
          <p:nvPr/>
        </p:nvSpPr>
        <p:spPr>
          <a:xfrm>
            <a:off x="148045" y="1275191"/>
            <a:ext cx="3519874" cy="415498"/>
          </a:xfrm>
          <a:prstGeom prst="rect">
            <a:avLst/>
          </a:prstGeom>
          <a:noFill/>
        </p:spPr>
        <p:txBody>
          <a:bodyPr wrap="none" rtlCol="0">
            <a:spAutoFit/>
          </a:bodyPr>
          <a:lstStyle/>
          <a:p>
            <a:r>
              <a:rPr lang="en-US" sz="2100" dirty="0"/>
              <a:t>Cariboo Lake, British Columbia</a:t>
            </a:r>
          </a:p>
        </p:txBody>
      </p:sp>
      <p:pic>
        <p:nvPicPr>
          <p:cNvPr id="7" name="Content Placeholder 4">
            <a:extLst>
              <a:ext uri="{FF2B5EF4-FFF2-40B4-BE49-F238E27FC236}">
                <a16:creationId xmlns:a16="http://schemas.microsoft.com/office/drawing/2014/main" id="{623CDC59-387F-F140-AA7E-E446742157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48524" y="365126"/>
            <a:ext cx="4652471" cy="6020845"/>
          </a:xfrm>
        </p:spPr>
      </p:pic>
      <p:sp>
        <p:nvSpPr>
          <p:cNvPr id="3" name="5-Point Star 2">
            <a:extLst>
              <a:ext uri="{FF2B5EF4-FFF2-40B4-BE49-F238E27FC236}">
                <a16:creationId xmlns:a16="http://schemas.microsoft.com/office/drawing/2014/main" id="{18A42DED-11B3-D245-90F9-934D414C871D}"/>
              </a:ext>
            </a:extLst>
          </p:cNvPr>
          <p:cNvSpPr/>
          <p:nvPr/>
        </p:nvSpPr>
        <p:spPr>
          <a:xfrm>
            <a:off x="2036345" y="3306199"/>
            <a:ext cx="165434" cy="138697"/>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182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E9818D48-A50F-6D4C-8FE4-09E6C228FE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09" t="6297" r="8808" b="6749"/>
          <a:stretch/>
        </p:blipFill>
        <p:spPr>
          <a:xfrm>
            <a:off x="180071" y="1898072"/>
            <a:ext cx="3487848" cy="4729653"/>
          </a:xfrm>
          <a:prstGeom prst="rect">
            <a:avLst/>
          </a:prstGeom>
        </p:spPr>
      </p:pic>
      <p:sp>
        <p:nvSpPr>
          <p:cNvPr id="2" name="Title 1">
            <a:extLst>
              <a:ext uri="{FF2B5EF4-FFF2-40B4-BE49-F238E27FC236}">
                <a16:creationId xmlns:a16="http://schemas.microsoft.com/office/drawing/2014/main" id="{623D7E54-2DE3-EE40-BC53-BBD2B7789819}"/>
              </a:ext>
            </a:extLst>
          </p:cNvPr>
          <p:cNvSpPr>
            <a:spLocks noGrp="1"/>
          </p:cNvSpPr>
          <p:nvPr>
            <p:ph type="title"/>
          </p:nvPr>
        </p:nvSpPr>
        <p:spPr/>
        <p:txBody>
          <a:bodyPr/>
          <a:lstStyle/>
          <a:p>
            <a:r>
              <a:rPr lang="en-US" dirty="0"/>
              <a:t>Study Site</a:t>
            </a:r>
          </a:p>
        </p:txBody>
      </p:sp>
      <p:sp>
        <p:nvSpPr>
          <p:cNvPr id="6" name="TextBox 5">
            <a:extLst>
              <a:ext uri="{FF2B5EF4-FFF2-40B4-BE49-F238E27FC236}">
                <a16:creationId xmlns:a16="http://schemas.microsoft.com/office/drawing/2014/main" id="{382EB098-08A3-D348-BA24-4AD9BBEF551D}"/>
              </a:ext>
            </a:extLst>
          </p:cNvPr>
          <p:cNvSpPr txBox="1"/>
          <p:nvPr/>
        </p:nvSpPr>
        <p:spPr>
          <a:xfrm>
            <a:off x="148045" y="1275191"/>
            <a:ext cx="3519874" cy="415498"/>
          </a:xfrm>
          <a:prstGeom prst="rect">
            <a:avLst/>
          </a:prstGeom>
          <a:noFill/>
        </p:spPr>
        <p:txBody>
          <a:bodyPr wrap="none" rtlCol="0">
            <a:spAutoFit/>
          </a:bodyPr>
          <a:lstStyle/>
          <a:p>
            <a:r>
              <a:rPr lang="en-US" sz="2100" dirty="0"/>
              <a:t>Cariboo Lake, British Columbia</a:t>
            </a:r>
          </a:p>
        </p:txBody>
      </p:sp>
      <p:pic>
        <p:nvPicPr>
          <p:cNvPr id="7" name="Content Placeholder 4">
            <a:extLst>
              <a:ext uri="{FF2B5EF4-FFF2-40B4-BE49-F238E27FC236}">
                <a16:creationId xmlns:a16="http://schemas.microsoft.com/office/drawing/2014/main" id="{623CDC59-387F-F140-AA7E-E446742157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48524" y="365126"/>
            <a:ext cx="4652471" cy="6020845"/>
          </a:xfrm>
        </p:spPr>
      </p:pic>
      <p:sp>
        <p:nvSpPr>
          <p:cNvPr id="3" name="5-Point Star 2">
            <a:extLst>
              <a:ext uri="{FF2B5EF4-FFF2-40B4-BE49-F238E27FC236}">
                <a16:creationId xmlns:a16="http://schemas.microsoft.com/office/drawing/2014/main" id="{18A42DED-11B3-D245-90F9-934D414C871D}"/>
              </a:ext>
            </a:extLst>
          </p:cNvPr>
          <p:cNvSpPr/>
          <p:nvPr/>
        </p:nvSpPr>
        <p:spPr>
          <a:xfrm>
            <a:off x="1121945" y="4333039"/>
            <a:ext cx="165434" cy="138697"/>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1963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15935</TotalTime>
  <Words>4297</Words>
  <Application>Microsoft Office PowerPoint</Application>
  <PresentationFormat>On-screen Show (4:3)</PresentationFormat>
  <Paragraphs>393</Paragraphs>
  <Slides>31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The Glaciolacustrine Sediment Record of Cariboo Lake, BC: Implications for Late Holocene Fluvial and Glacial Watershed Dynamics</vt:lpstr>
      <vt:lpstr>Background </vt:lpstr>
      <vt:lpstr>Background</vt:lpstr>
      <vt:lpstr>Background</vt:lpstr>
      <vt:lpstr>Background</vt:lpstr>
      <vt:lpstr>Purpose: To determine if the distal glacier-fed sediment record from Cariboo Lake provides a proxy of past geomorphic and hydroclimatic change   </vt:lpstr>
      <vt:lpstr>Study Site</vt:lpstr>
      <vt:lpstr>Study Site</vt:lpstr>
      <vt:lpstr>Study Site</vt:lpstr>
      <vt:lpstr>Methods</vt:lpstr>
      <vt:lpstr>Methods</vt:lpstr>
      <vt:lpstr>Methods</vt:lpstr>
      <vt:lpstr>Methods</vt:lpstr>
      <vt:lpstr>Results: Sub-Bottom Acoustics Transects</vt:lpstr>
      <vt:lpstr>Sub-Bottom Acoustics: Transect C</vt:lpstr>
      <vt:lpstr>Sub-Bottom Acoustics: Transect C</vt:lpstr>
      <vt:lpstr>Sub-Bottom Acoustics: Transect C</vt:lpstr>
      <vt:lpstr>Sub-Bottom Acoustics: Transect C</vt:lpstr>
      <vt:lpstr>Sediment Thickness Map</vt:lpstr>
      <vt:lpstr>Ekman Surficial Sediment Record </vt:lpstr>
      <vt:lpstr>Ekman 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Cebulski</dc:creator>
  <cp:lastModifiedBy>Alex Cebulski</cp:lastModifiedBy>
  <cp:revision>155</cp:revision>
  <cp:lastPrinted>2018-08-09T16:25:56Z</cp:lastPrinted>
  <dcterms:created xsi:type="dcterms:W3CDTF">2018-01-19T18:29:51Z</dcterms:created>
  <dcterms:modified xsi:type="dcterms:W3CDTF">2020-09-13T19:33:31Z</dcterms:modified>
</cp:coreProperties>
</file>